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</p:sldMasterIdLst>
  <p:notesMasterIdLst>
    <p:notesMasterId r:id="rId22"/>
  </p:notesMasterIdLst>
  <p:handoutMasterIdLst>
    <p:handoutMasterId r:id="rId23"/>
  </p:handoutMasterIdLst>
  <p:sldIdLst>
    <p:sldId id="389" r:id="rId2"/>
    <p:sldId id="502" r:id="rId3"/>
    <p:sldId id="505" r:id="rId4"/>
    <p:sldId id="500" r:id="rId5"/>
    <p:sldId id="503" r:id="rId6"/>
    <p:sldId id="504" r:id="rId7"/>
    <p:sldId id="508" r:id="rId8"/>
    <p:sldId id="509" r:id="rId9"/>
    <p:sldId id="510" r:id="rId10"/>
    <p:sldId id="511" r:id="rId11"/>
    <p:sldId id="507" r:id="rId12"/>
    <p:sldId id="513" r:id="rId13"/>
    <p:sldId id="488" r:id="rId14"/>
    <p:sldId id="514" r:id="rId15"/>
    <p:sldId id="515" r:id="rId16"/>
    <p:sldId id="517" r:id="rId17"/>
    <p:sldId id="516" r:id="rId18"/>
    <p:sldId id="519" r:id="rId19"/>
    <p:sldId id="518" r:id="rId20"/>
    <p:sldId id="506" r:id="rId21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808"/>
    <a:srgbClr val="0066FF"/>
    <a:srgbClr val="D3E085"/>
    <a:srgbClr val="FFB35C"/>
    <a:srgbClr val="E6D593"/>
    <a:srgbClr val="EF6106"/>
    <a:srgbClr val="E8E7D5"/>
    <a:srgbClr val="006699"/>
    <a:srgbClr val="B5C1CF"/>
    <a:srgbClr val="BA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3" autoAdjust="0"/>
    <p:restoredTop sz="81068" autoAdjust="0"/>
  </p:normalViewPr>
  <p:slideViewPr>
    <p:cSldViewPr>
      <p:cViewPr varScale="1">
        <p:scale>
          <a:sx n="54" d="100"/>
          <a:sy n="54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416"/>
    </p:cViewPr>
  </p:sorterViewPr>
  <p:notesViewPr>
    <p:cSldViewPr>
      <p:cViewPr>
        <p:scale>
          <a:sx n="100" d="100"/>
          <a:sy n="100" d="100"/>
        </p:scale>
        <p:origin x="-704" y="96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CF8793-1A60-455E-AFF8-48474CBD97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1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1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8202" y="3805211"/>
            <a:ext cx="6372684" cy="612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1194"/>
            <a:ext cx="2889938" cy="1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678472"/>
            <a:ext cx="2889938" cy="2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71325CFB-251E-433B-9CE0-65E2F1FA08B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indent="-1651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1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10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5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11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2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12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971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13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16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14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509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15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62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16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34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17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449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18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406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E3FD-EFA5-44B0-8353-4559AAFA88BE}" type="slidenum">
              <a:rPr lang="fr-FR" altLang="fr-FR"/>
              <a:pPr/>
              <a:t>19</a:t>
            </a:fld>
            <a:endParaRPr lang="fr-FR" altLang="fr-FR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7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2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719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9D254-BCAF-44B1-B5CB-DBDC531C5BDB}" type="slidenum">
              <a:rPr lang="fr-FR" altLang="fr-FR"/>
              <a:pPr/>
              <a:t>20</a:t>
            </a:fld>
            <a:endParaRPr lang="fr-FR" altLang="fr-FR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  <a:p>
            <a:pPr eaLnBrk="1" hangingPunct="1"/>
            <a:endParaRPr lang="fr-FR" altLang="fr-FR" dirty="0">
              <a:solidFill>
                <a:srgbClr val="000000"/>
              </a:solidFill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37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3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02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4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57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5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48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6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99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7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96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8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07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CE25-0222-4052-8DD7-54B9ADB14D16}" type="slidenum">
              <a:rPr lang="fr-FR" altLang="fr-FR"/>
              <a:pPr/>
              <a:t>9</a:t>
            </a:fld>
            <a:endParaRPr lang="fr-FR" altLang="fr-FR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06" y="3887933"/>
            <a:ext cx="5853977" cy="6038705"/>
          </a:xfrm>
          <a:noFill/>
          <a:ln/>
        </p:spPr>
        <p:txBody>
          <a:bodyPr/>
          <a:lstStyle/>
          <a:p>
            <a:pPr eaLnBrk="1" hangingPunct="1"/>
            <a:endParaRPr lang="fr-FR" altLang="fr-FR" sz="1100" dirty="0">
              <a:latin typeface="Times" pitchFamily="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1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EE2E-4B40-42EF-AB3B-12296DAC99C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7A90E-B9C5-4678-91EB-72D7D7711E7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6F412-181B-422B-800C-6A4A040DB0B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1A5DE-7C19-463F-8944-1534AEE3907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88B79-10AD-4A0C-950D-4B0E61524E6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15834-4B1B-4B0A-A46B-23D4FCD8D3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9E720-D0E4-441D-B48F-AF7D8E92CEE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4AFEF-B77A-4B1F-9BEA-514373536EC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210A5-B4B3-4B70-88BC-338F764A43D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6ACA2-6062-464E-AE33-3185FD6265F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A30FB-FE03-4842-80E3-C9B13E82EC4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B6F33-38CD-4B23-B50D-A2D9990F85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5BC9E-1E55-49BF-9869-8953F6ADEC2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474">
              <a:srgbClr val="FEF6CD"/>
            </a:gs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-diapo-gri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797EC-3969-41CC-84D1-6955F6DE004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1.wmf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8572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470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</a:rPr>
              <a:t>Rapport annuel énergie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4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E065FE-1E1C-4600-8ECA-63CB72D8D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7012"/>
            <a:ext cx="1648698" cy="14738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325" y="0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234521" y="1707388"/>
            <a:ext cx="2949049" cy="381642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21" y="1556792"/>
            <a:ext cx="29693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Axe mobilité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Logo Energie Renouvelable Vectoriels et illustrations libres de droits -  iStock">
            <a:extLst>
              <a:ext uri="{FF2B5EF4-FFF2-40B4-BE49-F238E27FC236}">
                <a16:creationId xmlns:a16="http://schemas.microsoft.com/office/drawing/2014/main" id="{4D9B9833-42E5-4919-BD0E-EC1571E9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875">
            <a:off x="167453" y="218367"/>
            <a:ext cx="1571661" cy="1571661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DCA5F127-AE9E-4743-8099-2E60DC8D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84984"/>
            <a:ext cx="282704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1</a:t>
            </a:r>
            <a:r>
              <a:rPr lang="fr-FR" altLang="fr-FR" sz="1800" kern="0" baseline="30000" dirty="0">
                <a:solidFill>
                  <a:schemeClr val="tx1"/>
                </a:solidFill>
              </a:rPr>
              <a:t>er</a:t>
            </a:r>
            <a:r>
              <a:rPr lang="fr-FR" altLang="fr-FR" sz="1800" kern="0" dirty="0">
                <a:solidFill>
                  <a:schemeClr val="tx1"/>
                </a:solidFill>
              </a:rPr>
              <a:t> poste d’émissions (69%)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Forte dépendance aux énergies fossiles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L’usage d’une mobilité alternative est faible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Prédominance du réseau routier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28" name="Groupe 11">
            <a:extLst>
              <a:ext uri="{FF2B5EF4-FFF2-40B4-BE49-F238E27FC236}">
                <a16:creationId xmlns:a16="http://schemas.microsoft.com/office/drawing/2014/main" id="{62D0C841-608B-4F0B-B7F1-74239D1E0C03}"/>
              </a:ext>
            </a:extLst>
          </p:cNvPr>
          <p:cNvGrpSpPr>
            <a:grpSpLocks/>
          </p:cNvGrpSpPr>
          <p:nvPr/>
        </p:nvGrpSpPr>
        <p:grpSpPr bwMode="auto">
          <a:xfrm>
            <a:off x="3356002" y="1819423"/>
            <a:ext cx="2827040" cy="1203240"/>
            <a:chOff x="256463" y="1828799"/>
            <a:chExt cx="1471346" cy="2235200"/>
          </a:xfrm>
        </p:grpSpPr>
        <p:sp>
          <p:nvSpPr>
            <p:cNvPr id="29" name="Arrondir un rectangle avec un coin du même côté 12">
              <a:extLst>
                <a:ext uri="{FF2B5EF4-FFF2-40B4-BE49-F238E27FC236}">
                  <a16:creationId xmlns:a16="http://schemas.microsoft.com/office/drawing/2014/main" id="{82568282-37F6-4335-9689-19B4C7B07E6B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ndir un rectangle avec un coin du même côté 4">
              <a:extLst>
                <a:ext uri="{FF2B5EF4-FFF2-40B4-BE49-F238E27FC236}">
                  <a16:creationId xmlns:a16="http://schemas.microsoft.com/office/drawing/2014/main" id="{CB8CA260-2480-40BD-944F-7DBDE22E2C8C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4400" b="1" dirty="0">
                <a:latin typeface="Corbel" pitchFamily="34" charset="0"/>
              </a:endParaRPr>
            </a:p>
          </p:txBody>
        </p:sp>
      </p:grpSp>
      <p:sp>
        <p:nvSpPr>
          <p:cNvPr id="32" name="Arrondir un rectangle avec un coin du même côté 4">
            <a:extLst>
              <a:ext uri="{FF2B5EF4-FFF2-40B4-BE49-F238E27FC236}">
                <a16:creationId xmlns:a16="http://schemas.microsoft.com/office/drawing/2014/main" id="{6B935D2D-6155-43CE-8B46-C24DDE159EA8}"/>
              </a:ext>
            </a:extLst>
          </p:cNvPr>
          <p:cNvSpPr/>
          <p:nvPr/>
        </p:nvSpPr>
        <p:spPr bwMode="auto">
          <a:xfrm>
            <a:off x="3363184" y="1545055"/>
            <a:ext cx="2827039" cy="14201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ct val="35000"/>
              </a:spcAft>
              <a:defRPr/>
            </a:pPr>
            <a:r>
              <a:rPr lang="fr-FR" sz="2000" b="1" dirty="0">
                <a:latin typeface="Corbel" pitchFamily="34" charset="0"/>
              </a:rPr>
              <a:t>M1</a:t>
            </a:r>
          </a:p>
          <a:p>
            <a:pPr algn="ctr">
              <a:spcAft>
                <a:spcPct val="3500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orbel" pitchFamily="34" charset="0"/>
              </a:rPr>
              <a:t>Navettes déplacement scolaires</a:t>
            </a:r>
            <a:endParaRPr lang="fr-FR" sz="2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grpSp>
        <p:nvGrpSpPr>
          <p:cNvPr id="36" name="Groupe 17">
            <a:extLst>
              <a:ext uri="{FF2B5EF4-FFF2-40B4-BE49-F238E27FC236}">
                <a16:creationId xmlns:a16="http://schemas.microsoft.com/office/drawing/2014/main" id="{368E14DA-AA07-4A60-AE66-ADB3266C7458}"/>
              </a:ext>
            </a:extLst>
          </p:cNvPr>
          <p:cNvGrpSpPr>
            <a:grpSpLocks/>
          </p:cNvGrpSpPr>
          <p:nvPr/>
        </p:nvGrpSpPr>
        <p:grpSpPr bwMode="auto">
          <a:xfrm>
            <a:off x="6344425" y="1522545"/>
            <a:ext cx="2494775" cy="1500119"/>
            <a:chOff x="5490653" y="-1246079"/>
            <a:chExt cx="1471346" cy="2226934"/>
          </a:xfrm>
        </p:grpSpPr>
        <p:sp>
          <p:nvSpPr>
            <p:cNvPr id="37" name="Arrondir un rectangle avec un coin du même côté 18">
              <a:extLst>
                <a:ext uri="{FF2B5EF4-FFF2-40B4-BE49-F238E27FC236}">
                  <a16:creationId xmlns:a16="http://schemas.microsoft.com/office/drawing/2014/main" id="{41B0EB8E-2703-4F5B-8F41-5EDEAA547F09}"/>
                </a:ext>
              </a:extLst>
            </p:cNvPr>
            <p:cNvSpPr/>
            <p:nvPr/>
          </p:nvSpPr>
          <p:spPr>
            <a:xfrm rot="10800000">
              <a:off x="5490653" y="-847476"/>
              <a:ext cx="1471346" cy="1828331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ndir un rectangle avec un coin du même côté 4">
              <a:extLst>
                <a:ext uri="{FF2B5EF4-FFF2-40B4-BE49-F238E27FC236}">
                  <a16:creationId xmlns:a16="http://schemas.microsoft.com/office/drawing/2014/main" id="{0775E2BC-A706-489A-9363-3140D50AD6A9}"/>
                </a:ext>
              </a:extLst>
            </p:cNvPr>
            <p:cNvSpPr/>
            <p:nvPr/>
          </p:nvSpPr>
          <p:spPr>
            <a:xfrm>
              <a:off x="5536681" y="-1246079"/>
              <a:ext cx="1379289" cy="216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M2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Maillage stations de vélos électriques</a:t>
              </a:r>
              <a:endParaRPr lang="fr-FR" sz="2000" b="1" dirty="0">
                <a:latin typeface="Corbel" pitchFamily="34" charset="0"/>
              </a:endParaRPr>
            </a:p>
          </p:txBody>
        </p:sp>
      </p:grpSp>
      <p:sp>
        <p:nvSpPr>
          <p:cNvPr id="40" name="Arrondir un rectangle avec un coin du même côté 21">
            <a:extLst>
              <a:ext uri="{FF2B5EF4-FFF2-40B4-BE49-F238E27FC236}">
                <a16:creationId xmlns:a16="http://schemas.microsoft.com/office/drawing/2014/main" id="{6E37672B-6AD6-4F8D-85F5-19F87347B72A}"/>
              </a:ext>
            </a:extLst>
          </p:cNvPr>
          <p:cNvSpPr/>
          <p:nvPr/>
        </p:nvSpPr>
        <p:spPr bwMode="auto">
          <a:xfrm rot="10800000">
            <a:off x="3369252" y="3191457"/>
            <a:ext cx="2799579" cy="1032773"/>
          </a:xfrm>
          <a:prstGeom prst="round2SameRect">
            <a:avLst>
              <a:gd name="adj1" fmla="val 10500"/>
              <a:gd name="adj2" fmla="val 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511139"/>
              <a:satOff val="-4379"/>
              <a:lumOff val="1030"/>
              <a:alphaOff val="0"/>
            </a:schemeClr>
          </a:fillRef>
          <a:effectRef idx="2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Arrondir un rectangle avec un coin du même côté 4">
            <a:extLst>
              <a:ext uri="{FF2B5EF4-FFF2-40B4-BE49-F238E27FC236}">
                <a16:creationId xmlns:a16="http://schemas.microsoft.com/office/drawing/2014/main" id="{96C601FF-FDD7-4CC7-9836-F7854E768F3D}"/>
              </a:ext>
            </a:extLst>
          </p:cNvPr>
          <p:cNvSpPr/>
          <p:nvPr/>
        </p:nvSpPr>
        <p:spPr bwMode="auto">
          <a:xfrm>
            <a:off x="3322374" y="2902375"/>
            <a:ext cx="2842359" cy="1426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ts val="0"/>
              </a:spcAft>
              <a:defRPr/>
            </a:pPr>
            <a:r>
              <a:rPr lang="fr-FR" sz="2000" b="1" dirty="0">
                <a:latin typeface="Corbel" pitchFamily="34" charset="0"/>
              </a:rPr>
              <a:t>M3</a:t>
            </a:r>
          </a:p>
          <a:p>
            <a:pPr algn="ctr"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rbel" pitchFamily="34" charset="0"/>
              </a:rPr>
              <a:t>Infrastructures mobilité électrique</a:t>
            </a:r>
            <a:endParaRPr lang="fr-FR" sz="2000" dirty="0">
              <a:latin typeface="Corbel" pitchFamily="34" charset="0"/>
            </a:endParaRPr>
          </a:p>
        </p:txBody>
      </p:sp>
      <p:sp>
        <p:nvSpPr>
          <p:cNvPr id="43" name="Arrondir un rectangle avec un coin du même côté 21">
            <a:extLst>
              <a:ext uri="{FF2B5EF4-FFF2-40B4-BE49-F238E27FC236}">
                <a16:creationId xmlns:a16="http://schemas.microsoft.com/office/drawing/2014/main" id="{89425AAB-31A2-438E-89AB-2962F2AF545A}"/>
              </a:ext>
            </a:extLst>
          </p:cNvPr>
          <p:cNvSpPr/>
          <p:nvPr/>
        </p:nvSpPr>
        <p:spPr bwMode="auto">
          <a:xfrm rot="10800000">
            <a:off x="6303735" y="3229915"/>
            <a:ext cx="2535464" cy="994315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511139"/>
              <a:satOff val="-4379"/>
              <a:lumOff val="1030"/>
              <a:alphaOff val="0"/>
            </a:schemeClr>
          </a:fillRef>
          <a:effectRef idx="2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45" name="Arrondir un rectangle avec un coin du même côté 4">
            <a:extLst>
              <a:ext uri="{FF2B5EF4-FFF2-40B4-BE49-F238E27FC236}">
                <a16:creationId xmlns:a16="http://schemas.microsoft.com/office/drawing/2014/main" id="{2A28D87E-E24F-4904-88DA-79A08756010E}"/>
              </a:ext>
            </a:extLst>
          </p:cNvPr>
          <p:cNvSpPr/>
          <p:nvPr/>
        </p:nvSpPr>
        <p:spPr bwMode="auto">
          <a:xfrm>
            <a:off x="6584422" y="2952002"/>
            <a:ext cx="2073853" cy="17102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ts val="0"/>
              </a:spcAft>
              <a:defRPr/>
            </a:pPr>
            <a:r>
              <a:rPr lang="fr-FR" sz="2000" b="1" dirty="0">
                <a:latin typeface="Corbel" pitchFamily="34" charset="0"/>
              </a:rPr>
              <a:t>M4</a:t>
            </a:r>
          </a:p>
          <a:p>
            <a:pPr algn="ctr"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rbel" pitchFamily="34" charset="0"/>
              </a:rPr>
              <a:t>Sensibilisation Eco-conduite</a:t>
            </a:r>
            <a:endParaRPr lang="fr-FR" sz="2000" b="1" dirty="0">
              <a:latin typeface="Corbel" pitchFamily="34" charset="0"/>
            </a:endParaRPr>
          </a:p>
        </p:txBody>
      </p:sp>
      <p:grpSp>
        <p:nvGrpSpPr>
          <p:cNvPr id="46" name="Groupe 14">
            <a:extLst>
              <a:ext uri="{FF2B5EF4-FFF2-40B4-BE49-F238E27FC236}">
                <a16:creationId xmlns:a16="http://schemas.microsoft.com/office/drawing/2014/main" id="{6DEC54F0-4987-45D2-9B1F-5E17638FD269}"/>
              </a:ext>
            </a:extLst>
          </p:cNvPr>
          <p:cNvGrpSpPr>
            <a:grpSpLocks/>
          </p:cNvGrpSpPr>
          <p:nvPr/>
        </p:nvGrpSpPr>
        <p:grpSpPr bwMode="auto">
          <a:xfrm>
            <a:off x="16327" y="5390275"/>
            <a:ext cx="3306047" cy="1226321"/>
            <a:chOff x="1697168" y="-2189166"/>
            <a:chExt cx="2134116" cy="5262010"/>
          </a:xfrm>
        </p:grpSpPr>
        <p:sp>
          <p:nvSpPr>
            <p:cNvPr id="47" name="Arrondir un rectangle avec un coin du même côté 15">
              <a:extLst>
                <a:ext uri="{FF2B5EF4-FFF2-40B4-BE49-F238E27FC236}">
                  <a16:creationId xmlns:a16="http://schemas.microsoft.com/office/drawing/2014/main" id="{7DC16DAB-7155-4864-B157-98934B78CF5B}"/>
                </a:ext>
              </a:extLst>
            </p:cNvPr>
            <p:cNvSpPr/>
            <p:nvPr/>
          </p:nvSpPr>
          <p:spPr>
            <a:xfrm rot="10800000">
              <a:off x="1881137" y="-995217"/>
              <a:ext cx="1782974" cy="4068061"/>
            </a:xfrm>
            <a:prstGeom prst="round2SameRect">
              <a:avLst>
                <a:gd name="adj1" fmla="val 10500"/>
                <a:gd name="adj2" fmla="val 0"/>
              </a:avLst>
            </a:prstGeom>
            <a:gradFill>
              <a:gsLst>
                <a:gs pos="9541">
                  <a:schemeClr val="accent2">
                    <a:lumMod val="75000"/>
                  </a:schemeClr>
                </a:gs>
                <a:gs pos="44474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  <a:gs pos="23616">
                  <a:schemeClr val="accent2">
                    <a:lumMod val="75000"/>
                  </a:schemeClr>
                </a:gs>
                <a:gs pos="61000">
                  <a:schemeClr val="accent2">
                    <a:lumMod val="75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48" name="Arrondir un rectangle avec un coin du même côté 4">
              <a:extLst>
                <a:ext uri="{FF2B5EF4-FFF2-40B4-BE49-F238E27FC236}">
                  <a16:creationId xmlns:a16="http://schemas.microsoft.com/office/drawing/2014/main" id="{9D20552B-52F2-4CEA-82C1-8DC47A688203}"/>
                </a:ext>
              </a:extLst>
            </p:cNvPr>
            <p:cNvSpPr/>
            <p:nvPr/>
          </p:nvSpPr>
          <p:spPr>
            <a:xfrm>
              <a:off x="1697168" y="-2189166"/>
              <a:ext cx="2134116" cy="4042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M7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Infrastructures Mobilité Douce</a:t>
              </a:r>
              <a:endParaRPr lang="fr-FR" sz="2000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49" name="Groupe 17">
            <a:extLst>
              <a:ext uri="{FF2B5EF4-FFF2-40B4-BE49-F238E27FC236}">
                <a16:creationId xmlns:a16="http://schemas.microsoft.com/office/drawing/2014/main" id="{028B60C2-0556-4ADC-B202-819E462B81BF}"/>
              </a:ext>
            </a:extLst>
          </p:cNvPr>
          <p:cNvGrpSpPr>
            <a:grpSpLocks/>
          </p:cNvGrpSpPr>
          <p:nvPr/>
        </p:nvGrpSpPr>
        <p:grpSpPr bwMode="auto">
          <a:xfrm>
            <a:off x="6299774" y="4241657"/>
            <a:ext cx="2535464" cy="1239887"/>
            <a:chOff x="3493426" y="1543175"/>
            <a:chExt cx="1471346" cy="2543209"/>
          </a:xfrm>
        </p:grpSpPr>
        <p:sp>
          <p:nvSpPr>
            <p:cNvPr id="50" name="Arrondir un rectangle avec un coin du même côté 18">
              <a:extLst>
                <a:ext uri="{FF2B5EF4-FFF2-40B4-BE49-F238E27FC236}">
                  <a16:creationId xmlns:a16="http://schemas.microsoft.com/office/drawing/2014/main" id="{D56816A1-60FE-454A-A6FB-B4D6D9F93FA2}"/>
                </a:ext>
              </a:extLst>
            </p:cNvPr>
            <p:cNvSpPr/>
            <p:nvPr/>
          </p:nvSpPr>
          <p:spPr>
            <a:xfrm rot="10800000">
              <a:off x="3493426" y="1851183"/>
              <a:ext cx="1471346" cy="223520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Arrondir un rectangle avec un coin du même côté 4">
              <a:extLst>
                <a:ext uri="{FF2B5EF4-FFF2-40B4-BE49-F238E27FC236}">
                  <a16:creationId xmlns:a16="http://schemas.microsoft.com/office/drawing/2014/main" id="{B2A0E35E-3EB8-4EF1-AE4F-E753030D11AD}"/>
                </a:ext>
              </a:extLst>
            </p:cNvPr>
            <p:cNvSpPr/>
            <p:nvPr/>
          </p:nvSpPr>
          <p:spPr>
            <a:xfrm>
              <a:off x="3539454" y="1543175"/>
              <a:ext cx="1379289" cy="216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M6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Plan de déplacement</a:t>
              </a:r>
              <a:endParaRPr lang="fr-FR" sz="2000" b="1" dirty="0">
                <a:latin typeface="Corbel" pitchFamily="34" charset="0"/>
              </a:endParaRPr>
            </a:p>
          </p:txBody>
        </p:sp>
      </p:grpSp>
      <p:grpSp>
        <p:nvGrpSpPr>
          <p:cNvPr id="58" name="Groupe 14">
            <a:extLst>
              <a:ext uri="{FF2B5EF4-FFF2-40B4-BE49-F238E27FC236}">
                <a16:creationId xmlns:a16="http://schemas.microsoft.com/office/drawing/2014/main" id="{66B5AABF-E9FF-4105-AFF8-9ACE73E8C1D6}"/>
              </a:ext>
            </a:extLst>
          </p:cNvPr>
          <p:cNvGrpSpPr>
            <a:grpSpLocks/>
          </p:cNvGrpSpPr>
          <p:nvPr/>
        </p:nvGrpSpPr>
        <p:grpSpPr bwMode="auto">
          <a:xfrm>
            <a:off x="3088649" y="4199696"/>
            <a:ext cx="3306047" cy="1281849"/>
            <a:chOff x="1691364" y="-1608703"/>
            <a:chExt cx="2134116" cy="4681547"/>
          </a:xfrm>
        </p:grpSpPr>
        <p:sp>
          <p:nvSpPr>
            <p:cNvPr id="59" name="Arrondir un rectangle avec un coin du même côté 15">
              <a:extLst>
                <a:ext uri="{FF2B5EF4-FFF2-40B4-BE49-F238E27FC236}">
                  <a16:creationId xmlns:a16="http://schemas.microsoft.com/office/drawing/2014/main" id="{6B512C88-17CE-4348-B42B-32A6A0FC2AB8}"/>
                </a:ext>
              </a:extLst>
            </p:cNvPr>
            <p:cNvSpPr/>
            <p:nvPr/>
          </p:nvSpPr>
          <p:spPr>
            <a:xfrm rot="10800000">
              <a:off x="1881137" y="-995217"/>
              <a:ext cx="1782974" cy="406806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Arrondir un rectangle avec un coin du même côté 4">
              <a:extLst>
                <a:ext uri="{FF2B5EF4-FFF2-40B4-BE49-F238E27FC236}">
                  <a16:creationId xmlns:a16="http://schemas.microsoft.com/office/drawing/2014/main" id="{B05B407E-FA20-4B18-AE1C-DF30EE46F9B3}"/>
                </a:ext>
              </a:extLst>
            </p:cNvPr>
            <p:cNvSpPr/>
            <p:nvPr/>
          </p:nvSpPr>
          <p:spPr>
            <a:xfrm>
              <a:off x="1691364" y="-1608703"/>
              <a:ext cx="2134116" cy="4042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M5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Soutien 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Commerce Local</a:t>
              </a:r>
              <a:endParaRPr lang="fr-FR" sz="2000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64" name="Groupe 14">
            <a:extLst>
              <a:ext uri="{FF2B5EF4-FFF2-40B4-BE49-F238E27FC236}">
                <a16:creationId xmlns:a16="http://schemas.microsoft.com/office/drawing/2014/main" id="{7596CA1B-0FBD-4F74-8D9C-628B9C154720}"/>
              </a:ext>
            </a:extLst>
          </p:cNvPr>
          <p:cNvGrpSpPr>
            <a:grpSpLocks/>
          </p:cNvGrpSpPr>
          <p:nvPr/>
        </p:nvGrpSpPr>
        <p:grpSpPr bwMode="auto">
          <a:xfrm>
            <a:off x="3173150" y="5401263"/>
            <a:ext cx="2253702" cy="1193262"/>
            <a:chOff x="1903659" y="-2138490"/>
            <a:chExt cx="2134116" cy="5120157"/>
          </a:xfrm>
        </p:grpSpPr>
        <p:sp>
          <p:nvSpPr>
            <p:cNvPr id="65" name="Arrondir un rectangle avec un coin du même côté 15">
              <a:extLst>
                <a:ext uri="{FF2B5EF4-FFF2-40B4-BE49-F238E27FC236}">
                  <a16:creationId xmlns:a16="http://schemas.microsoft.com/office/drawing/2014/main" id="{9937E7F2-1441-49F0-8A35-127C158B19D0}"/>
                </a:ext>
              </a:extLst>
            </p:cNvPr>
            <p:cNvSpPr/>
            <p:nvPr/>
          </p:nvSpPr>
          <p:spPr>
            <a:xfrm rot="10800000">
              <a:off x="2102026" y="-1086394"/>
              <a:ext cx="1782974" cy="406806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66" name="Arrondir un rectangle avec un coin du même côté 4">
              <a:extLst>
                <a:ext uri="{FF2B5EF4-FFF2-40B4-BE49-F238E27FC236}">
                  <a16:creationId xmlns:a16="http://schemas.microsoft.com/office/drawing/2014/main" id="{EDF3E187-11B1-40B1-93FC-A1D1FA0849A6}"/>
                </a:ext>
              </a:extLst>
            </p:cNvPr>
            <p:cNvSpPr/>
            <p:nvPr/>
          </p:nvSpPr>
          <p:spPr>
            <a:xfrm>
              <a:off x="1903659" y="-2138490"/>
              <a:ext cx="2134116" cy="4042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M8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Parking Covoiturage</a:t>
              </a:r>
              <a:endParaRPr lang="fr-FR" sz="2000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67" name="Groupe 14">
            <a:extLst>
              <a:ext uri="{FF2B5EF4-FFF2-40B4-BE49-F238E27FC236}">
                <a16:creationId xmlns:a16="http://schemas.microsoft.com/office/drawing/2014/main" id="{953168D2-B54D-471D-BB84-F54CAAE59483}"/>
              </a:ext>
            </a:extLst>
          </p:cNvPr>
          <p:cNvGrpSpPr>
            <a:grpSpLocks/>
          </p:cNvGrpSpPr>
          <p:nvPr/>
        </p:nvGrpSpPr>
        <p:grpSpPr bwMode="auto">
          <a:xfrm>
            <a:off x="5236261" y="5486808"/>
            <a:ext cx="1907923" cy="1110544"/>
            <a:chOff x="1904690" y="-1726123"/>
            <a:chExt cx="2134116" cy="4765224"/>
          </a:xfrm>
        </p:grpSpPr>
        <p:sp>
          <p:nvSpPr>
            <p:cNvPr id="68" name="Arrondir un rectangle avec un coin du même côté 15">
              <a:extLst>
                <a:ext uri="{FF2B5EF4-FFF2-40B4-BE49-F238E27FC236}">
                  <a16:creationId xmlns:a16="http://schemas.microsoft.com/office/drawing/2014/main" id="{71049A4F-BC48-4221-A232-A630A2D380D6}"/>
                </a:ext>
              </a:extLst>
            </p:cNvPr>
            <p:cNvSpPr/>
            <p:nvPr/>
          </p:nvSpPr>
          <p:spPr>
            <a:xfrm rot="10800000">
              <a:off x="2137825" y="-1028960"/>
              <a:ext cx="1782974" cy="406806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69" name="Arrondir un rectangle avec un coin du même côté 4">
              <a:extLst>
                <a:ext uri="{FF2B5EF4-FFF2-40B4-BE49-F238E27FC236}">
                  <a16:creationId xmlns:a16="http://schemas.microsoft.com/office/drawing/2014/main" id="{DFFA0E12-AA92-471A-B111-0673AE369209}"/>
                </a:ext>
              </a:extLst>
            </p:cNvPr>
            <p:cNvSpPr/>
            <p:nvPr/>
          </p:nvSpPr>
          <p:spPr>
            <a:xfrm>
              <a:off x="1904690" y="-1726123"/>
              <a:ext cx="2134116" cy="4042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M9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Eco quartier</a:t>
              </a:r>
              <a:endParaRPr lang="fr-FR" sz="2000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70" name="Groupe 14">
            <a:extLst>
              <a:ext uri="{FF2B5EF4-FFF2-40B4-BE49-F238E27FC236}">
                <a16:creationId xmlns:a16="http://schemas.microsoft.com/office/drawing/2014/main" id="{73AF829E-EBB9-4F83-9E41-32E09A9A773F}"/>
              </a:ext>
            </a:extLst>
          </p:cNvPr>
          <p:cNvGrpSpPr>
            <a:grpSpLocks/>
          </p:cNvGrpSpPr>
          <p:nvPr/>
        </p:nvGrpSpPr>
        <p:grpSpPr bwMode="auto">
          <a:xfrm>
            <a:off x="6977071" y="5485240"/>
            <a:ext cx="1907923" cy="1110544"/>
            <a:chOff x="1904690" y="-1726123"/>
            <a:chExt cx="2134116" cy="4765224"/>
          </a:xfrm>
        </p:grpSpPr>
        <p:sp>
          <p:nvSpPr>
            <p:cNvPr id="71" name="Arrondir un rectangle avec un coin du même côté 15">
              <a:extLst>
                <a:ext uri="{FF2B5EF4-FFF2-40B4-BE49-F238E27FC236}">
                  <a16:creationId xmlns:a16="http://schemas.microsoft.com/office/drawing/2014/main" id="{05E5DE18-B09C-421B-912A-98D3E81B9BBC}"/>
                </a:ext>
              </a:extLst>
            </p:cNvPr>
            <p:cNvSpPr/>
            <p:nvPr/>
          </p:nvSpPr>
          <p:spPr>
            <a:xfrm rot="10800000">
              <a:off x="2137825" y="-1028960"/>
              <a:ext cx="1782974" cy="406806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72" name="Arrondir un rectangle avec un coin du même côté 4">
              <a:extLst>
                <a:ext uri="{FF2B5EF4-FFF2-40B4-BE49-F238E27FC236}">
                  <a16:creationId xmlns:a16="http://schemas.microsoft.com/office/drawing/2014/main" id="{AF6E3553-5D21-4FD8-847E-EF7927E4930F}"/>
                </a:ext>
              </a:extLst>
            </p:cNvPr>
            <p:cNvSpPr/>
            <p:nvPr/>
          </p:nvSpPr>
          <p:spPr>
            <a:xfrm>
              <a:off x="1904690" y="-1726123"/>
              <a:ext cx="2134116" cy="4042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2000" b="1" dirty="0">
                  <a:latin typeface="Corbel" pitchFamily="34" charset="0"/>
                </a:rPr>
                <a:t>M10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fr-FR" sz="2000" b="1" dirty="0" err="1">
                  <a:solidFill>
                    <a:schemeClr val="tx1"/>
                  </a:solidFill>
                  <a:latin typeface="Corbel" pitchFamily="34" charset="0"/>
                </a:rPr>
                <a:t>Dév</a:t>
              </a: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. local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44" name="Étoile : 5 branches 43">
            <a:extLst>
              <a:ext uri="{FF2B5EF4-FFF2-40B4-BE49-F238E27FC236}">
                <a16:creationId xmlns:a16="http://schemas.microsoft.com/office/drawing/2014/main" id="{3662755D-164A-47BD-AF3D-E2F06301F730}"/>
              </a:ext>
            </a:extLst>
          </p:cNvPr>
          <p:cNvSpPr/>
          <p:nvPr/>
        </p:nvSpPr>
        <p:spPr>
          <a:xfrm>
            <a:off x="5049493" y="1881016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Étoile : 5 branches 50">
            <a:extLst>
              <a:ext uri="{FF2B5EF4-FFF2-40B4-BE49-F238E27FC236}">
                <a16:creationId xmlns:a16="http://schemas.microsoft.com/office/drawing/2014/main" id="{1E215DA7-98FA-4EC6-B3F4-D88968907815}"/>
              </a:ext>
            </a:extLst>
          </p:cNvPr>
          <p:cNvSpPr/>
          <p:nvPr/>
        </p:nvSpPr>
        <p:spPr>
          <a:xfrm>
            <a:off x="8276257" y="2654324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Étoile : 5 branches 51">
            <a:extLst>
              <a:ext uri="{FF2B5EF4-FFF2-40B4-BE49-F238E27FC236}">
                <a16:creationId xmlns:a16="http://schemas.microsoft.com/office/drawing/2014/main" id="{5301BC32-3006-4D09-9C6C-E49C5F4A9802}"/>
              </a:ext>
            </a:extLst>
          </p:cNvPr>
          <p:cNvSpPr/>
          <p:nvPr/>
        </p:nvSpPr>
        <p:spPr>
          <a:xfrm>
            <a:off x="5442193" y="3793375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Étoile : 5 branches 52">
            <a:extLst>
              <a:ext uri="{FF2B5EF4-FFF2-40B4-BE49-F238E27FC236}">
                <a16:creationId xmlns:a16="http://schemas.microsoft.com/office/drawing/2014/main" id="{994DA6AD-7C65-48B4-AA9D-319BC3A4CF2F}"/>
              </a:ext>
            </a:extLst>
          </p:cNvPr>
          <p:cNvSpPr/>
          <p:nvPr/>
        </p:nvSpPr>
        <p:spPr>
          <a:xfrm>
            <a:off x="5264612" y="4469424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Étoile : 5 branches 53">
            <a:extLst>
              <a:ext uri="{FF2B5EF4-FFF2-40B4-BE49-F238E27FC236}">
                <a16:creationId xmlns:a16="http://schemas.microsoft.com/office/drawing/2014/main" id="{0FFCE9A8-1F43-4CF7-A6C6-DBE1E694A0AB}"/>
              </a:ext>
            </a:extLst>
          </p:cNvPr>
          <p:cNvSpPr/>
          <p:nvPr/>
        </p:nvSpPr>
        <p:spPr>
          <a:xfrm>
            <a:off x="4681589" y="5706191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Étoile : 5 branches 54">
            <a:extLst>
              <a:ext uri="{FF2B5EF4-FFF2-40B4-BE49-F238E27FC236}">
                <a16:creationId xmlns:a16="http://schemas.microsoft.com/office/drawing/2014/main" id="{B3758FDD-6D7B-4D71-84F3-E3BD97160B25}"/>
              </a:ext>
            </a:extLst>
          </p:cNvPr>
          <p:cNvSpPr/>
          <p:nvPr/>
        </p:nvSpPr>
        <p:spPr>
          <a:xfrm>
            <a:off x="2447646" y="6249978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Étoile : 5 branches 55">
            <a:extLst>
              <a:ext uri="{FF2B5EF4-FFF2-40B4-BE49-F238E27FC236}">
                <a16:creationId xmlns:a16="http://schemas.microsoft.com/office/drawing/2014/main" id="{F2CEF72C-AED4-4D69-B4C8-5149CFF2D3E3}"/>
              </a:ext>
            </a:extLst>
          </p:cNvPr>
          <p:cNvSpPr/>
          <p:nvPr/>
        </p:nvSpPr>
        <p:spPr>
          <a:xfrm>
            <a:off x="6459730" y="5752913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Étoile : 5 branches 60">
            <a:extLst>
              <a:ext uri="{FF2B5EF4-FFF2-40B4-BE49-F238E27FC236}">
                <a16:creationId xmlns:a16="http://schemas.microsoft.com/office/drawing/2014/main" id="{B69EAB7E-645C-449B-9685-DC374E88A629}"/>
              </a:ext>
            </a:extLst>
          </p:cNvPr>
          <p:cNvSpPr/>
          <p:nvPr/>
        </p:nvSpPr>
        <p:spPr>
          <a:xfrm>
            <a:off x="8244522" y="5713496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22F339E8-0A7B-44B7-AFAF-891278A04846}"/>
              </a:ext>
            </a:extLst>
          </p:cNvPr>
          <p:cNvSpPr/>
          <p:nvPr/>
        </p:nvSpPr>
        <p:spPr>
          <a:xfrm>
            <a:off x="8323959" y="3262960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Étoile : 5 branches 62">
            <a:extLst>
              <a:ext uri="{FF2B5EF4-FFF2-40B4-BE49-F238E27FC236}">
                <a16:creationId xmlns:a16="http://schemas.microsoft.com/office/drawing/2014/main" id="{B8CB8704-6C20-4804-AF97-E19AC044E0D9}"/>
              </a:ext>
            </a:extLst>
          </p:cNvPr>
          <p:cNvSpPr/>
          <p:nvPr/>
        </p:nvSpPr>
        <p:spPr>
          <a:xfrm>
            <a:off x="8323959" y="4594219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17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80741BC6-F05D-4B93-9C58-F3238B8C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1447800"/>
            <a:ext cx="9180004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76400"/>
            <a:ext cx="8153400" cy="4800600"/>
          </a:xfrm>
        </p:spPr>
        <p:txBody>
          <a:bodyPr/>
          <a:lstStyle/>
          <a:p>
            <a:pPr lvl="2" eaLnBrk="1" hangingPunct="1">
              <a:lnSpc>
                <a:spcPct val="140000"/>
              </a:lnSpc>
              <a:buFontTx/>
              <a:buChar char="&gt;"/>
              <a:defRPr/>
            </a:pPr>
            <a:r>
              <a:rPr lang="fr-FR" altLang="fr-FR" sz="1800" dirty="0">
                <a:solidFill>
                  <a:srgbClr val="EF6106"/>
                </a:solidFill>
              </a:rPr>
              <a:t>Le Plan d’Action  en faveur de l’Energie Durable et du Climat (PAEDC): </a:t>
            </a:r>
            <a:r>
              <a:rPr lang="fr-FR" altLang="fr-FR" sz="1800" b="1" dirty="0">
                <a:solidFill>
                  <a:srgbClr val="EF6106"/>
                </a:solidFill>
              </a:rPr>
              <a:t>BILAN 2020 ? </a:t>
            </a:r>
            <a:endParaRPr lang="fr-FR" altLang="ja-JP" sz="2000" b="1" dirty="0"/>
          </a:p>
          <a:p>
            <a:pPr lvl="2" eaLnBrk="1" hangingPunct="1">
              <a:lnSpc>
                <a:spcPct val="140000"/>
              </a:lnSpc>
              <a:buFontTx/>
              <a:buNone/>
              <a:defRPr/>
            </a:pPr>
            <a:endParaRPr lang="fr-FR" altLang="ja-JP" sz="2000" b="1" dirty="0"/>
          </a:p>
          <a:p>
            <a:pPr marL="914400" lvl="2" indent="0" eaLnBrk="1" hangingPunct="1">
              <a:lnSpc>
                <a:spcPct val="140000"/>
              </a:lnSpc>
              <a:buFontTx/>
              <a:buNone/>
              <a:defRPr/>
            </a:pP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850" y="2781300"/>
            <a:ext cx="8458200" cy="1828800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611188" y="4437063"/>
            <a:ext cx="1471612" cy="2116137"/>
            <a:chOff x="256463" y="1828799"/>
            <a:chExt cx="1471346" cy="2235200"/>
          </a:xfrm>
        </p:grpSpPr>
        <p:sp>
          <p:nvSpPr>
            <p:cNvPr id="13" name="Arrondir un rectangle avec un coin du même côté 12"/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ndir un rectangle avec un coin du même côté 4"/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700" dirty="0">
                  <a:latin typeface="Corbel" pitchFamily="34" charset="0"/>
                </a:rPr>
                <a:t>Certification énergétique bâtiments publics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2227263" y="4437063"/>
            <a:ext cx="1470025" cy="2116137"/>
            <a:chOff x="1874945" y="1828799"/>
            <a:chExt cx="1471346" cy="2235200"/>
          </a:xfrm>
        </p:grpSpPr>
        <p:sp>
          <p:nvSpPr>
            <p:cNvPr id="16" name="Arrondir un rectangle avec un coin du même côté 15"/>
            <p:cNvSpPr/>
            <p:nvPr/>
          </p:nvSpPr>
          <p:spPr>
            <a:xfrm rot="10800000">
              <a:off x="1874945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ndir un rectangle avec un coin du même côté 4"/>
            <p:cNvSpPr/>
            <p:nvPr/>
          </p:nvSpPr>
          <p:spPr>
            <a:xfrm rot="21600000">
              <a:off x="1919435" y="1828799"/>
              <a:ext cx="1382366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700" dirty="0">
                  <a:latin typeface="Corbel" pitchFamily="34" charset="0"/>
                </a:rPr>
                <a:t>Monitoring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300" dirty="0">
                  <a:solidFill>
                    <a:schemeClr val="tx1"/>
                  </a:solidFill>
                  <a:latin typeface="Corbel" pitchFamily="34" charset="0"/>
                </a:rPr>
                <a:t>Bâtiments publics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 dirty="0">
                <a:latin typeface="Corbel" pitchFamily="34" charset="0"/>
              </a:endParaRPr>
            </a:p>
          </p:txBody>
        </p:sp>
      </p:grp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3862388" y="4437063"/>
            <a:ext cx="1471612" cy="2116137"/>
            <a:chOff x="3493426" y="1828799"/>
            <a:chExt cx="1471346" cy="2235200"/>
          </a:xfrm>
        </p:grpSpPr>
        <p:sp>
          <p:nvSpPr>
            <p:cNvPr id="19" name="Arrondir un rectangle avec un coin du même côté 18"/>
            <p:cNvSpPr/>
            <p:nvPr/>
          </p:nvSpPr>
          <p:spPr>
            <a:xfrm rot="10800000">
              <a:off x="3493426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ndir un rectangle avec un coin du même côté 4"/>
            <p:cNvSpPr/>
            <p:nvPr/>
          </p:nvSpPr>
          <p:spPr>
            <a:xfrm rot="21600000">
              <a:off x="3539455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700" dirty="0">
                  <a:latin typeface="Corbel" pitchFamily="34" charset="0"/>
                </a:rPr>
                <a:t>Ureba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latin typeface="Corbel" pitchFamily="34" charset="0"/>
                </a:rPr>
                <a:t>Rénovation énergétique des bâtiments publics</a:t>
              </a:r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5465763" y="4437063"/>
            <a:ext cx="1471612" cy="2116137"/>
            <a:chOff x="5111908" y="1828799"/>
            <a:chExt cx="1471346" cy="2235200"/>
          </a:xfrm>
        </p:grpSpPr>
        <p:sp>
          <p:nvSpPr>
            <p:cNvPr id="22" name="Arrondir un rectangle avec un coin du même côté 21"/>
            <p:cNvSpPr/>
            <p:nvPr/>
          </p:nvSpPr>
          <p:spPr>
            <a:xfrm rot="10800000">
              <a:off x="5111908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ndir un rectangle avec un coin du même côté 4"/>
            <p:cNvSpPr/>
            <p:nvPr/>
          </p:nvSpPr>
          <p:spPr>
            <a:xfrm rot="21600000">
              <a:off x="5157937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900" dirty="0">
                  <a:latin typeface="Corbel" pitchFamily="34" charset="0"/>
                </a:rPr>
                <a:t>Journées de l’énergie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latin typeface="Corbel" pitchFamily="34" charset="0"/>
                </a:rPr>
                <a:t>Grand public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7" name="Groupe 23"/>
          <p:cNvGrpSpPr>
            <a:grpSpLocks/>
          </p:cNvGrpSpPr>
          <p:nvPr/>
        </p:nvGrpSpPr>
        <p:grpSpPr bwMode="auto">
          <a:xfrm>
            <a:off x="7088188" y="4437063"/>
            <a:ext cx="1471612" cy="2116137"/>
            <a:chOff x="6730389" y="1828799"/>
            <a:chExt cx="1471346" cy="2235200"/>
          </a:xfrm>
        </p:grpSpPr>
        <p:sp>
          <p:nvSpPr>
            <p:cNvPr id="25" name="Arrondir un rectangle avec un coin du même côté 24"/>
            <p:cNvSpPr/>
            <p:nvPr/>
          </p:nvSpPr>
          <p:spPr>
            <a:xfrm rot="10800000">
              <a:off x="6730389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ndir un rectangle avec un coin du même côté 4"/>
            <p:cNvSpPr/>
            <p:nvPr/>
          </p:nvSpPr>
          <p:spPr>
            <a:xfrm rot="21600000">
              <a:off x="6776418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700" dirty="0"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700" dirty="0">
                  <a:latin typeface="Corbel" pitchFamily="34" charset="0"/>
                </a:rPr>
                <a:t>Education à l’énergie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latin typeface="Corbel" pitchFamily="34" charset="0"/>
                </a:rPr>
                <a:t>Développer dès le plus jeune âge le réflexe développement durable</a:t>
              </a:r>
            </a:p>
          </p:txBody>
        </p:sp>
      </p:grpSp>
      <p:pic>
        <p:nvPicPr>
          <p:cNvPr id="28" name="Picture 2" descr="http://site.publinergie.be/wp-content/uploads/2016/09/publinergie-consommation-energie-batiment-commu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1728192" cy="1699389"/>
          </a:xfrm>
          <a:prstGeom prst="rect">
            <a:avLst/>
          </a:prstGeom>
          <a:noFill/>
        </p:spPr>
      </p:pic>
      <p:pic>
        <p:nvPicPr>
          <p:cNvPr id="32" name="Image 31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924944"/>
            <a:ext cx="1440160" cy="144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6" name="Image 35" descr="bonhomm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996952"/>
            <a:ext cx="1512168" cy="1358525"/>
          </a:xfrm>
          <a:prstGeom prst="rect">
            <a:avLst/>
          </a:prstGeom>
          <a:effectLst/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32D6A3-A81A-475E-8F8B-44B32B25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45" y="5638002"/>
            <a:ext cx="3857352" cy="14151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6C688-02CB-4DAD-A567-A381CF0F9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5945" y="3070527"/>
            <a:ext cx="1985862" cy="11791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198" name="Picture 6" descr="Résultat de recherche d'images pour &quot;energy day&quot;">
            <a:extLst>
              <a:ext uri="{FF2B5EF4-FFF2-40B4-BE49-F238E27FC236}">
                <a16:creationId xmlns:a16="http://schemas.microsoft.com/office/drawing/2014/main" id="{765BE70B-2EE1-4AA5-8A6E-50E8124A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69" y="2907790"/>
            <a:ext cx="1512169" cy="15121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33B291-660A-4095-806F-9C0DBE497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5061" y="4040794"/>
            <a:ext cx="1413400" cy="12910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208" name="Picture 16" descr="Résultat de recherche d'images pour &quot;domotique&quot;">
            <a:extLst>
              <a:ext uri="{FF2B5EF4-FFF2-40B4-BE49-F238E27FC236}">
                <a16:creationId xmlns:a16="http://schemas.microsoft.com/office/drawing/2014/main" id="{588E6EA8-6B66-4F1D-B79C-E1D0264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95" y="5495131"/>
            <a:ext cx="1662586" cy="9428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ésultat de recherche d'images pour &quot;certificat énergétique bâtiments publics&quot;">
            <a:extLst>
              <a:ext uri="{FF2B5EF4-FFF2-40B4-BE49-F238E27FC236}">
                <a16:creationId xmlns:a16="http://schemas.microsoft.com/office/drawing/2014/main" id="{4CCF08AA-5189-41C0-8AA3-079FDB48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5" y="5473700"/>
            <a:ext cx="1550069" cy="13679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BE2D068C-0519-4A59-9FAC-1CD84A22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pic>
        <p:nvPicPr>
          <p:cNvPr id="7170" name="Picture 2" descr="Comment faire son bilan comptable ?">
            <a:extLst>
              <a:ext uri="{FF2B5EF4-FFF2-40B4-BE49-F238E27FC236}">
                <a16:creationId xmlns:a16="http://schemas.microsoft.com/office/drawing/2014/main" id="{CC252F0F-D807-47F4-8180-F713DEE3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861">
            <a:off x="-164052" y="366769"/>
            <a:ext cx="2619375" cy="1743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6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034" name="Picture 10" descr="Programme Stratégique Transversal : Commune… envie de projets! — Commune de  Quaregnon">
            <a:extLst>
              <a:ext uri="{FF2B5EF4-FFF2-40B4-BE49-F238E27FC236}">
                <a16:creationId xmlns:a16="http://schemas.microsoft.com/office/drawing/2014/main" id="{26F4A453-3278-4724-9BC7-186C7307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1" y="1563253"/>
            <a:ext cx="9171711" cy="6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pic>
        <p:nvPicPr>
          <p:cNvPr id="1032" name="Picture 8" descr="Vous rêvez de succès en 2021 ? 5 idées de franchise à ouvrir !">
            <a:extLst>
              <a:ext uri="{FF2B5EF4-FFF2-40B4-BE49-F238E27FC236}">
                <a16:creationId xmlns:a16="http://schemas.microsoft.com/office/drawing/2014/main" id="{41FF6C4A-1E4A-4110-921D-2685281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4" y="332633"/>
            <a:ext cx="2592288" cy="1329843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à coins arrondis 5">
            <a:extLst>
              <a:ext uri="{FF2B5EF4-FFF2-40B4-BE49-F238E27FC236}">
                <a16:creationId xmlns:a16="http://schemas.microsoft.com/office/drawing/2014/main" id="{99C4AE20-2408-4305-BD92-F6471C9B6AB6}"/>
              </a:ext>
            </a:extLst>
          </p:cNvPr>
          <p:cNvSpPr/>
          <p:nvPr/>
        </p:nvSpPr>
        <p:spPr>
          <a:xfrm>
            <a:off x="342900" y="1844824"/>
            <a:ext cx="8458200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7101BC59-D364-42D6-949D-8966230F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165538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Programme Stratégique Transversal</a:t>
            </a:r>
          </a:p>
          <a:p>
            <a:pPr eaLnBrk="1" hangingPunct="1"/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Développement durable – environnement – mobilité – aménagement du territoire</a:t>
            </a:r>
          </a:p>
          <a:p>
            <a:pPr eaLnBrk="1" hangingPunct="1"/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Transition énergétique</a:t>
            </a:r>
            <a:r>
              <a:rPr lang="fr-F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altLang="fr-FR" sz="3200" u="sng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58" name="Groupe 11">
            <a:extLst>
              <a:ext uri="{FF2B5EF4-FFF2-40B4-BE49-F238E27FC236}">
                <a16:creationId xmlns:a16="http://schemas.microsoft.com/office/drawing/2014/main" id="{7D736226-5881-4E43-B0A0-94629AC4C256}"/>
              </a:ext>
            </a:extLst>
          </p:cNvPr>
          <p:cNvGrpSpPr>
            <a:grpSpLocks/>
          </p:cNvGrpSpPr>
          <p:nvPr/>
        </p:nvGrpSpPr>
        <p:grpSpPr bwMode="auto">
          <a:xfrm>
            <a:off x="486208" y="3418819"/>
            <a:ext cx="1471612" cy="2116137"/>
            <a:chOff x="256463" y="1828799"/>
            <a:chExt cx="1471346" cy="2235200"/>
          </a:xfrm>
        </p:grpSpPr>
        <p:sp>
          <p:nvSpPr>
            <p:cNvPr id="59" name="Arrondir un rectangle avec un coin du même côté 12">
              <a:extLst>
                <a:ext uri="{FF2B5EF4-FFF2-40B4-BE49-F238E27FC236}">
                  <a16:creationId xmlns:a16="http://schemas.microsoft.com/office/drawing/2014/main" id="{463A7426-2A16-49DA-9C22-92C831741392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Arrondir un rectangle avec un coin du même côté 4">
              <a:extLst>
                <a:ext uri="{FF2B5EF4-FFF2-40B4-BE49-F238E27FC236}">
                  <a16:creationId xmlns:a16="http://schemas.microsoft.com/office/drawing/2014/main" id="{A99AB615-3B14-43FB-8800-97FA0CDAB01D}"/>
                </a:ext>
              </a:extLst>
            </p:cNvPr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+mj-lt"/>
                </a:rPr>
                <a:t>1.3.2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itchFamily="34" charset="0"/>
                </a:rPr>
                <a:t>Performance énergétique de l’</a:t>
              </a:r>
              <a:r>
                <a:rPr lang="fr-FR" sz="2200" dirty="0">
                  <a:solidFill>
                    <a:schemeClr val="tx1"/>
                  </a:solidFill>
                  <a:latin typeface="Corbel" pitchFamily="34" charset="0"/>
                </a:rPr>
                <a:t>éclairage public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8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61" name="Groupe 14">
            <a:extLst>
              <a:ext uri="{FF2B5EF4-FFF2-40B4-BE49-F238E27FC236}">
                <a16:creationId xmlns:a16="http://schemas.microsoft.com/office/drawing/2014/main" id="{39F0AB1C-6430-4C57-B61E-A9548958C56A}"/>
              </a:ext>
            </a:extLst>
          </p:cNvPr>
          <p:cNvGrpSpPr>
            <a:grpSpLocks/>
          </p:cNvGrpSpPr>
          <p:nvPr/>
        </p:nvGrpSpPr>
        <p:grpSpPr bwMode="auto">
          <a:xfrm>
            <a:off x="2144579" y="3405488"/>
            <a:ext cx="1470025" cy="2116137"/>
            <a:chOff x="1886867" y="1792080"/>
            <a:chExt cx="1471346" cy="2235200"/>
          </a:xfrm>
        </p:grpSpPr>
        <p:sp>
          <p:nvSpPr>
            <p:cNvPr id="62" name="Arrondir un rectangle avec un coin du même côté 15">
              <a:extLst>
                <a:ext uri="{FF2B5EF4-FFF2-40B4-BE49-F238E27FC236}">
                  <a16:creationId xmlns:a16="http://schemas.microsoft.com/office/drawing/2014/main" id="{A24032DC-1071-496E-9FD3-14429E816655}"/>
                </a:ext>
              </a:extLst>
            </p:cNvPr>
            <p:cNvSpPr/>
            <p:nvPr/>
          </p:nvSpPr>
          <p:spPr>
            <a:xfrm rot="10800000">
              <a:off x="1886867" y="1792080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Arrondir un rectangle avec un coin du même côté 4">
              <a:extLst>
                <a:ext uri="{FF2B5EF4-FFF2-40B4-BE49-F238E27FC236}">
                  <a16:creationId xmlns:a16="http://schemas.microsoft.com/office/drawing/2014/main" id="{EEBA02BC-F1FB-4843-BC2E-F72315BFB82E}"/>
                </a:ext>
              </a:extLst>
            </p:cNvPr>
            <p:cNvSpPr/>
            <p:nvPr/>
          </p:nvSpPr>
          <p:spPr>
            <a:xfrm rot="21600000">
              <a:off x="1919435" y="1828799"/>
              <a:ext cx="1382366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+mj-lt"/>
                </a:rPr>
                <a:t>1.3.3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  <a:latin typeface="Corbel" pitchFamily="34" charset="0"/>
                </a:rPr>
                <a:t>Équipements de </a:t>
              </a: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production d’</a:t>
              </a:r>
              <a:r>
                <a:rPr lang="fr-FR" sz="2000" dirty="0" err="1">
                  <a:solidFill>
                    <a:schemeClr val="tx1"/>
                  </a:solidFill>
                  <a:latin typeface="Corbel" pitchFamily="34" charset="0"/>
                </a:rPr>
                <a:t>EnR</a:t>
              </a: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 (CSAF)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 dirty="0">
                <a:latin typeface="Corbel" pitchFamily="34" charset="0"/>
              </a:endParaRPr>
            </a:p>
          </p:txBody>
        </p:sp>
      </p:grpSp>
      <p:grpSp>
        <p:nvGrpSpPr>
          <p:cNvPr id="64" name="Groupe 17">
            <a:extLst>
              <a:ext uri="{FF2B5EF4-FFF2-40B4-BE49-F238E27FC236}">
                <a16:creationId xmlns:a16="http://schemas.microsoft.com/office/drawing/2014/main" id="{AFA2E4B6-A529-4913-8C5F-529B81A6DD21}"/>
              </a:ext>
            </a:extLst>
          </p:cNvPr>
          <p:cNvGrpSpPr>
            <a:grpSpLocks/>
          </p:cNvGrpSpPr>
          <p:nvPr/>
        </p:nvGrpSpPr>
        <p:grpSpPr bwMode="auto">
          <a:xfrm>
            <a:off x="3830887" y="3429000"/>
            <a:ext cx="1471612" cy="2116137"/>
            <a:chOff x="3493426" y="1828799"/>
            <a:chExt cx="1471346" cy="2235200"/>
          </a:xfrm>
        </p:grpSpPr>
        <p:sp>
          <p:nvSpPr>
            <p:cNvPr id="65" name="Arrondir un rectangle avec un coin du même côté 18">
              <a:extLst>
                <a:ext uri="{FF2B5EF4-FFF2-40B4-BE49-F238E27FC236}">
                  <a16:creationId xmlns:a16="http://schemas.microsoft.com/office/drawing/2014/main" id="{73A8D3DD-B651-40BE-82B0-7948070587BC}"/>
                </a:ext>
              </a:extLst>
            </p:cNvPr>
            <p:cNvSpPr/>
            <p:nvPr/>
          </p:nvSpPr>
          <p:spPr>
            <a:xfrm rot="10800000">
              <a:off x="3493426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Arrondir un rectangle avec un coin du même côté 4">
              <a:extLst>
                <a:ext uri="{FF2B5EF4-FFF2-40B4-BE49-F238E27FC236}">
                  <a16:creationId xmlns:a16="http://schemas.microsoft.com/office/drawing/2014/main" id="{6542D61E-18F6-4AA6-8EAD-53794E104253}"/>
                </a:ext>
              </a:extLst>
            </p:cNvPr>
            <p:cNvSpPr/>
            <p:nvPr/>
          </p:nvSpPr>
          <p:spPr>
            <a:xfrm rot="21600000">
              <a:off x="3539455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+mj-lt"/>
                </a:rPr>
                <a:t>1.3.4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itchFamily="34" charset="0"/>
                </a:rPr>
                <a:t>Système de télérelève des </a:t>
              </a:r>
              <a:r>
                <a:rPr lang="fr-FR" sz="1600" dirty="0">
                  <a:solidFill>
                    <a:schemeClr val="tx1"/>
                  </a:solidFill>
                  <a:latin typeface="Corbel" pitchFamily="34" charset="0"/>
                </a:rPr>
                <a:t>consos</a:t>
              </a:r>
            </a:p>
          </p:txBody>
        </p:sp>
      </p:grpSp>
      <p:grpSp>
        <p:nvGrpSpPr>
          <p:cNvPr id="67" name="Groupe 20">
            <a:extLst>
              <a:ext uri="{FF2B5EF4-FFF2-40B4-BE49-F238E27FC236}">
                <a16:creationId xmlns:a16="http://schemas.microsoft.com/office/drawing/2014/main" id="{F604E733-60D4-4190-80F6-FD269A2CEBD7}"/>
              </a:ext>
            </a:extLst>
          </p:cNvPr>
          <p:cNvGrpSpPr>
            <a:grpSpLocks/>
          </p:cNvGrpSpPr>
          <p:nvPr/>
        </p:nvGrpSpPr>
        <p:grpSpPr bwMode="auto">
          <a:xfrm>
            <a:off x="5522538" y="3418818"/>
            <a:ext cx="1471612" cy="2116137"/>
            <a:chOff x="5111908" y="1828799"/>
            <a:chExt cx="1471346" cy="2235200"/>
          </a:xfrm>
        </p:grpSpPr>
        <p:sp>
          <p:nvSpPr>
            <p:cNvPr id="68" name="Arrondir un rectangle avec un coin du même côté 21">
              <a:extLst>
                <a:ext uri="{FF2B5EF4-FFF2-40B4-BE49-F238E27FC236}">
                  <a16:creationId xmlns:a16="http://schemas.microsoft.com/office/drawing/2014/main" id="{A1EBAD98-244B-456A-B65A-DA89094B2DEC}"/>
                </a:ext>
              </a:extLst>
            </p:cNvPr>
            <p:cNvSpPr/>
            <p:nvPr/>
          </p:nvSpPr>
          <p:spPr>
            <a:xfrm rot="10800000">
              <a:off x="5111908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Arrondir un rectangle avec un coin du même côté 4">
              <a:extLst>
                <a:ext uri="{FF2B5EF4-FFF2-40B4-BE49-F238E27FC236}">
                  <a16:creationId xmlns:a16="http://schemas.microsoft.com/office/drawing/2014/main" id="{47EF3847-7D7E-4EB1-B6C5-F030A02BF7ED}"/>
                </a:ext>
              </a:extLst>
            </p:cNvPr>
            <p:cNvSpPr/>
            <p:nvPr/>
          </p:nvSpPr>
          <p:spPr>
            <a:xfrm rot="21600000">
              <a:off x="5157937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1.3.5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anose="020B0503020204020204" pitchFamily="34" charset="0"/>
                </a:rPr>
                <a:t>Chaudière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anose="020B0503020204020204" pitchFamily="34" charset="0"/>
                </a:rPr>
                <a:t>plaquettes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anose="020B0503020204020204" pitchFamily="34" charset="0"/>
                </a:rPr>
                <a:t>BOIS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70" name="Groupe 23">
            <a:extLst>
              <a:ext uri="{FF2B5EF4-FFF2-40B4-BE49-F238E27FC236}">
                <a16:creationId xmlns:a16="http://schemas.microsoft.com/office/drawing/2014/main" id="{B91B2BC4-B31D-4445-ABFD-771E582FD97E}"/>
              </a:ext>
            </a:extLst>
          </p:cNvPr>
          <p:cNvGrpSpPr>
            <a:grpSpLocks/>
          </p:cNvGrpSpPr>
          <p:nvPr/>
        </p:nvGrpSpPr>
        <p:grpSpPr bwMode="auto">
          <a:xfrm>
            <a:off x="7204844" y="3418818"/>
            <a:ext cx="1471612" cy="2116137"/>
            <a:chOff x="6730389" y="1828799"/>
            <a:chExt cx="1471346" cy="2235200"/>
          </a:xfrm>
        </p:grpSpPr>
        <p:sp>
          <p:nvSpPr>
            <p:cNvPr id="71" name="Arrondir un rectangle avec un coin du même côté 24">
              <a:extLst>
                <a:ext uri="{FF2B5EF4-FFF2-40B4-BE49-F238E27FC236}">
                  <a16:creationId xmlns:a16="http://schemas.microsoft.com/office/drawing/2014/main" id="{0306DE37-7B99-4DEF-A54B-6234502B2994}"/>
                </a:ext>
              </a:extLst>
            </p:cNvPr>
            <p:cNvSpPr/>
            <p:nvPr/>
          </p:nvSpPr>
          <p:spPr>
            <a:xfrm rot="10800000">
              <a:off x="6730389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Arrondir un rectangle avec un coin du même côté 4">
              <a:extLst>
                <a:ext uri="{FF2B5EF4-FFF2-40B4-BE49-F238E27FC236}">
                  <a16:creationId xmlns:a16="http://schemas.microsoft.com/office/drawing/2014/main" id="{6AD4A08B-0EFA-4F29-827F-9F7C8B27D045}"/>
                </a:ext>
              </a:extLst>
            </p:cNvPr>
            <p:cNvSpPr/>
            <p:nvPr/>
          </p:nvSpPr>
          <p:spPr>
            <a:xfrm rot="21600000">
              <a:off x="6776418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+mj-lt"/>
                </a:rPr>
                <a:t>1.3.6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anose="020B0503020204020204" pitchFamily="34" charset="0"/>
                </a:rPr>
                <a:t>Primes communales énergie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800" dirty="0">
                  <a:solidFill>
                    <a:schemeClr val="tx1"/>
                  </a:solidFill>
                  <a:latin typeface="Corbel" panose="020B0503020204020204" pitchFamily="34" charset="0"/>
                </a:rPr>
                <a:t>(prime unique)</a:t>
              </a:r>
              <a:endParaRPr lang="fr-FR" sz="16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3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>
            <a:extLst>
              <a:ext uri="{FF2B5EF4-FFF2-40B4-BE49-F238E27FC236}">
                <a16:creationId xmlns:a16="http://schemas.microsoft.com/office/drawing/2014/main" id="{7ECB844C-2E49-4B79-AE57-A2965D06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80728"/>
            <a:ext cx="8153400" cy="4800600"/>
          </a:xfrm>
        </p:spPr>
        <p:txBody>
          <a:bodyPr/>
          <a:lstStyle/>
          <a:p>
            <a:pPr lvl="2" eaLnBrk="1" hangingPunct="1">
              <a:buFontTx/>
              <a:buChar char="&gt;"/>
              <a:defRPr/>
            </a:pPr>
            <a:r>
              <a:rPr lang="fr-FR" altLang="fr-FR" sz="1800" dirty="0">
                <a:solidFill>
                  <a:srgbClr val="EF6106"/>
                </a:solidFill>
              </a:rPr>
              <a:t>Modernisation du parc d’éclairage public communal</a:t>
            </a:r>
          </a:p>
          <a:p>
            <a:pPr marL="914400" lvl="2" indent="0" algn="ctr" eaLnBrk="1" hangingPunct="1">
              <a:buNone/>
              <a:defRPr/>
            </a:pPr>
            <a:r>
              <a:rPr lang="fr-BE" b="1" dirty="0">
                <a:solidFill>
                  <a:srgbClr val="EF6106"/>
                </a:solidFill>
              </a:rPr>
              <a:t>D'ici à fin 2021, 55% des luminaires en LED</a:t>
            </a:r>
            <a:endParaRPr lang="fr-FR" altLang="fr-FR" b="1" dirty="0">
              <a:solidFill>
                <a:srgbClr val="EF6106"/>
              </a:solidFill>
            </a:endParaRPr>
          </a:p>
          <a:p>
            <a:pPr lvl="2" eaLnBrk="1" hangingPunct="1">
              <a:lnSpc>
                <a:spcPct val="140000"/>
              </a:lnSpc>
              <a:buFontTx/>
              <a:buNone/>
              <a:defRPr/>
            </a:pPr>
            <a:endParaRPr lang="fr-FR" altLang="ja-JP" sz="2000" b="1" dirty="0"/>
          </a:p>
          <a:p>
            <a:pPr marL="914400" lvl="2" indent="0" eaLnBrk="1" hangingPunct="1">
              <a:lnSpc>
                <a:spcPct val="140000"/>
              </a:lnSpc>
              <a:buFontTx/>
              <a:buNone/>
              <a:defRPr/>
            </a:pP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2900" y="4293096"/>
            <a:ext cx="8458200" cy="1828800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611188" y="5181600"/>
            <a:ext cx="1471612" cy="1371601"/>
            <a:chOff x="256463" y="1828799"/>
            <a:chExt cx="1471346" cy="2235200"/>
          </a:xfrm>
        </p:grpSpPr>
        <p:sp>
          <p:nvSpPr>
            <p:cNvPr id="13" name="Arrondir un rectangle avec un coin du même côté 12"/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ndir un rectangle avec un coin du même côté 4"/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2227263" y="5181599"/>
            <a:ext cx="1470025" cy="1371602"/>
            <a:chOff x="1874945" y="1828799"/>
            <a:chExt cx="1471346" cy="2235200"/>
          </a:xfrm>
        </p:grpSpPr>
        <p:sp>
          <p:nvSpPr>
            <p:cNvPr id="16" name="Arrondir un rectangle avec un coin du même côté 15"/>
            <p:cNvSpPr/>
            <p:nvPr/>
          </p:nvSpPr>
          <p:spPr>
            <a:xfrm rot="10800000">
              <a:off x="1874945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ndir un rectangle avec un coin du même côté 4"/>
            <p:cNvSpPr/>
            <p:nvPr/>
          </p:nvSpPr>
          <p:spPr>
            <a:xfrm rot="21600000">
              <a:off x="1919435" y="1828799"/>
              <a:ext cx="1382366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200" dirty="0">
                <a:latin typeface="Corbel" pitchFamily="34" charset="0"/>
              </a:endParaRPr>
            </a:p>
          </p:txBody>
        </p:sp>
      </p:grp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3862388" y="5181598"/>
            <a:ext cx="1471612" cy="1371602"/>
            <a:chOff x="3493426" y="231602"/>
            <a:chExt cx="1471346" cy="3832397"/>
          </a:xfrm>
        </p:grpSpPr>
        <p:sp>
          <p:nvSpPr>
            <p:cNvPr id="19" name="Arrondir un rectangle avec un coin du même côté 18"/>
            <p:cNvSpPr/>
            <p:nvPr/>
          </p:nvSpPr>
          <p:spPr>
            <a:xfrm rot="10800000">
              <a:off x="3493426" y="231602"/>
              <a:ext cx="1471346" cy="383239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ndir un rectangle avec un coin du même côté 4"/>
            <p:cNvSpPr/>
            <p:nvPr/>
          </p:nvSpPr>
          <p:spPr>
            <a:xfrm>
              <a:off x="3539455" y="231603"/>
              <a:ext cx="1379289" cy="3787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5465763" y="5181596"/>
            <a:ext cx="1471612" cy="1371603"/>
            <a:chOff x="5111908" y="231601"/>
            <a:chExt cx="1471346" cy="3832398"/>
          </a:xfrm>
        </p:grpSpPr>
        <p:sp>
          <p:nvSpPr>
            <p:cNvPr id="22" name="Arrondir un rectangle avec un coin du même côté 21"/>
            <p:cNvSpPr/>
            <p:nvPr/>
          </p:nvSpPr>
          <p:spPr>
            <a:xfrm rot="10800000">
              <a:off x="5111908" y="231601"/>
              <a:ext cx="1471346" cy="3832398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ndir un rectangle avec un coin du même côté 4"/>
            <p:cNvSpPr/>
            <p:nvPr/>
          </p:nvSpPr>
          <p:spPr>
            <a:xfrm>
              <a:off x="5157937" y="307662"/>
              <a:ext cx="1379289" cy="3711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7" name="Groupe 23"/>
          <p:cNvGrpSpPr>
            <a:grpSpLocks/>
          </p:cNvGrpSpPr>
          <p:nvPr/>
        </p:nvGrpSpPr>
        <p:grpSpPr bwMode="auto">
          <a:xfrm>
            <a:off x="7088188" y="5181596"/>
            <a:ext cx="1471612" cy="1371604"/>
            <a:chOff x="6730389" y="231602"/>
            <a:chExt cx="1471346" cy="3832397"/>
          </a:xfrm>
        </p:grpSpPr>
        <p:sp>
          <p:nvSpPr>
            <p:cNvPr id="25" name="Arrondir un rectangle avec un coin du même côté 24"/>
            <p:cNvSpPr/>
            <p:nvPr/>
          </p:nvSpPr>
          <p:spPr>
            <a:xfrm rot="10800000">
              <a:off x="6730389" y="231602"/>
              <a:ext cx="1471346" cy="383239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ndir un rectangle avec un coin du même côté 4"/>
            <p:cNvSpPr/>
            <p:nvPr/>
          </p:nvSpPr>
          <p:spPr>
            <a:xfrm>
              <a:off x="6776418" y="2615223"/>
              <a:ext cx="1379289" cy="1403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b="1" dirty="0"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900" b="1" dirty="0">
                <a:latin typeface="Corbel" pitchFamily="34" charset="0"/>
              </a:endParaRPr>
            </a:p>
          </p:txBody>
        </p:sp>
      </p:grpSp>
      <p:pic>
        <p:nvPicPr>
          <p:cNvPr id="1026" name="Image 8" descr="https://netoresorchardcms.blob.core.windows.net/media/Default/Images/Icones/iconebatteries.jpg">
            <a:extLst>
              <a:ext uri="{FF2B5EF4-FFF2-40B4-BE49-F238E27FC236}">
                <a16:creationId xmlns:a16="http://schemas.microsoft.com/office/drawing/2014/main" id="{4D152BBD-4AEF-4A08-BD76-0EF6966B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8" y="4652746"/>
            <a:ext cx="1047750" cy="1047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ndir un rectangle avec un coin du même côté 4">
            <a:extLst>
              <a:ext uri="{FF2B5EF4-FFF2-40B4-BE49-F238E27FC236}">
                <a16:creationId xmlns:a16="http://schemas.microsoft.com/office/drawing/2014/main" id="{23FC07AA-32D6-44FE-BAA4-CEFE3D09FE96}"/>
              </a:ext>
            </a:extLst>
          </p:cNvPr>
          <p:cNvSpPr/>
          <p:nvPr/>
        </p:nvSpPr>
        <p:spPr bwMode="auto">
          <a:xfrm>
            <a:off x="611187" y="5505450"/>
            <a:ext cx="1379538" cy="104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tx1"/>
                </a:solidFill>
                <a:latin typeface="Corbel" pitchFamily="34" charset="0"/>
              </a:rPr>
              <a:t>Meilleur rendu des couleurs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1027" name="Image 6" descr="https://netoresorchardcms.blob.core.windows.net/media/Default/Images/Icones/iconeco2.jpg">
            <a:extLst>
              <a:ext uri="{FF2B5EF4-FFF2-40B4-BE49-F238E27FC236}">
                <a16:creationId xmlns:a16="http://schemas.microsoft.com/office/drawing/2014/main" id="{92711307-6E69-48F1-B736-DF6F3094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81" y="4753666"/>
            <a:ext cx="962025" cy="9620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ndir un rectangle avec un coin du même côté 4">
            <a:extLst>
              <a:ext uri="{FF2B5EF4-FFF2-40B4-BE49-F238E27FC236}">
                <a16:creationId xmlns:a16="http://schemas.microsoft.com/office/drawing/2014/main" id="{DD459CF9-4C8D-478F-BB2D-4AC75302F6D5}"/>
              </a:ext>
            </a:extLst>
          </p:cNvPr>
          <p:cNvSpPr/>
          <p:nvPr/>
        </p:nvSpPr>
        <p:spPr bwMode="auto">
          <a:xfrm>
            <a:off x="2163420" y="5491560"/>
            <a:ext cx="1379538" cy="104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tx1"/>
                </a:solidFill>
                <a:latin typeface="Corbel" pitchFamily="34" charset="0"/>
              </a:rPr>
              <a:t>Moins d’émission de CO²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9" name="Arrondir un rectangle avec un coin du même côté 4">
            <a:extLst>
              <a:ext uri="{FF2B5EF4-FFF2-40B4-BE49-F238E27FC236}">
                <a16:creationId xmlns:a16="http://schemas.microsoft.com/office/drawing/2014/main" id="{B3F6851E-D96B-4C5A-8DAC-55F74DF5A400}"/>
              </a:ext>
            </a:extLst>
          </p:cNvPr>
          <p:cNvSpPr/>
          <p:nvPr/>
        </p:nvSpPr>
        <p:spPr bwMode="auto">
          <a:xfrm>
            <a:off x="3855241" y="5505450"/>
            <a:ext cx="1379538" cy="104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tx1"/>
                </a:solidFill>
                <a:latin typeface="Corbel" pitchFamily="34" charset="0"/>
              </a:rPr>
              <a:t>Durée de vie plus longue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0" name="Arrondir un rectangle avec un coin du même côté 4">
            <a:extLst>
              <a:ext uri="{FF2B5EF4-FFF2-40B4-BE49-F238E27FC236}">
                <a16:creationId xmlns:a16="http://schemas.microsoft.com/office/drawing/2014/main" id="{91DD4875-6292-4442-A36E-245C6BDE3341}"/>
              </a:ext>
            </a:extLst>
          </p:cNvPr>
          <p:cNvSpPr/>
          <p:nvPr/>
        </p:nvSpPr>
        <p:spPr bwMode="auto">
          <a:xfrm>
            <a:off x="5454734" y="5482164"/>
            <a:ext cx="1379538" cy="104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tx1"/>
                </a:solidFill>
                <a:latin typeface="Corbel" pitchFamily="34" charset="0"/>
              </a:rPr>
              <a:t>Image de modernité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1" name="Arrondir un rectangle avec un coin du même côté 4">
            <a:extLst>
              <a:ext uri="{FF2B5EF4-FFF2-40B4-BE49-F238E27FC236}">
                <a16:creationId xmlns:a16="http://schemas.microsoft.com/office/drawing/2014/main" id="{0140D3DF-80A7-46FD-8B98-6FD19063EA50}"/>
              </a:ext>
            </a:extLst>
          </p:cNvPr>
          <p:cNvSpPr/>
          <p:nvPr/>
        </p:nvSpPr>
        <p:spPr bwMode="auto">
          <a:xfrm>
            <a:off x="7071518" y="5468848"/>
            <a:ext cx="1379538" cy="104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solidFill>
                  <a:schemeClr val="tx1"/>
                </a:solidFill>
                <a:latin typeface="Corbel" pitchFamily="34" charset="0"/>
              </a:rPr>
              <a:t>Gain énergétique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1028" name="Image 7" descr="https://netoresorchardcms.blob.core.windows.net/media/Default/Images/Icones/iconevision.jpg">
            <a:extLst>
              <a:ext uri="{FF2B5EF4-FFF2-40B4-BE49-F238E27FC236}">
                <a16:creationId xmlns:a16="http://schemas.microsoft.com/office/drawing/2014/main" id="{40C43CD9-C90E-4594-B46C-CC334F4C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4866481"/>
            <a:ext cx="866775" cy="866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5" descr="https://netoresorchardcms.blob.core.windows.net/media/Default/Images/Icones/iconenouveau.jpg">
            <a:extLst>
              <a:ext uri="{FF2B5EF4-FFF2-40B4-BE49-F238E27FC236}">
                <a16:creationId xmlns:a16="http://schemas.microsoft.com/office/drawing/2014/main" id="{918643BB-F2C6-443F-84B0-8B6164DE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80" y="4861712"/>
            <a:ext cx="800100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" descr="https://netoresorchardcms.blob.core.windows.net/media/Default/Images/Icones/iconeampouleeco.jpg">
            <a:extLst>
              <a:ext uri="{FF2B5EF4-FFF2-40B4-BE49-F238E27FC236}">
                <a16:creationId xmlns:a16="http://schemas.microsoft.com/office/drawing/2014/main" id="{A6996CDA-FE97-4D80-AF5B-0E796887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55" y="4742634"/>
            <a:ext cx="942975" cy="9429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87B1DE-B01C-4EFF-BFA1-F715E70B9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40" y="2348880"/>
            <a:ext cx="6990928" cy="2322529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9C5F1A4-7881-4F31-BA7A-4EF43D51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98687875-6D78-4AF7-8B0D-A9285D59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6DAF6A4C-D4EC-4F5A-9CD1-CD8B105F5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66D8CF95-D41B-4A24-B5F6-A528B40DBB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pic>
        <p:nvPicPr>
          <p:cNvPr id="2050" name="Picture 2" descr="Éclairage public : choisissez Axia 2, la solution LED la plus complète et  économique | Schréder">
            <a:extLst>
              <a:ext uri="{FF2B5EF4-FFF2-40B4-BE49-F238E27FC236}">
                <a16:creationId xmlns:a16="http://schemas.microsoft.com/office/drawing/2014/main" id="{315234DF-7F8F-4BDF-AC0E-05365292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" y="212968"/>
            <a:ext cx="1439802" cy="1439802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11">
            <a:extLst>
              <a:ext uri="{FF2B5EF4-FFF2-40B4-BE49-F238E27FC236}">
                <a16:creationId xmlns:a16="http://schemas.microsoft.com/office/drawing/2014/main" id="{85B9B53D-BDB0-4914-982F-46A4C81EC31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324551" y="2460317"/>
            <a:ext cx="802555" cy="816575"/>
            <a:chOff x="302492" y="1828799"/>
            <a:chExt cx="1379289" cy="2424375"/>
          </a:xfrm>
        </p:grpSpPr>
        <p:sp>
          <p:nvSpPr>
            <p:cNvPr id="42" name="Arrondir un rectangle avec un coin du même côté 12">
              <a:extLst>
                <a:ext uri="{FF2B5EF4-FFF2-40B4-BE49-F238E27FC236}">
                  <a16:creationId xmlns:a16="http://schemas.microsoft.com/office/drawing/2014/main" id="{91C3D740-191B-4CC2-9E75-415EA0F9FA00}"/>
                </a:ext>
              </a:extLst>
            </p:cNvPr>
            <p:cNvSpPr/>
            <p:nvPr/>
          </p:nvSpPr>
          <p:spPr>
            <a:xfrm rot="10800000">
              <a:off x="797509" y="2063254"/>
              <a:ext cx="884271" cy="21899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BE" sz="4000" b="1" dirty="0">
                  <a:solidFill>
                    <a:schemeClr val="tx1"/>
                  </a:solidFill>
                  <a:latin typeface="+mj-lt"/>
                </a:rPr>
                <a:t>9</a:t>
              </a:r>
            </a:p>
          </p:txBody>
        </p:sp>
        <p:sp>
          <p:nvSpPr>
            <p:cNvPr id="43" name="Arrondir un rectangle avec un coin du même côté 4">
              <a:extLst>
                <a:ext uri="{FF2B5EF4-FFF2-40B4-BE49-F238E27FC236}">
                  <a16:creationId xmlns:a16="http://schemas.microsoft.com/office/drawing/2014/main" id="{30C96E31-C9BD-442F-A982-4C63CBFF9E8A}"/>
                </a:ext>
              </a:extLst>
            </p:cNvPr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4" name="Groupe 11">
            <a:extLst>
              <a:ext uri="{FF2B5EF4-FFF2-40B4-BE49-F238E27FC236}">
                <a16:creationId xmlns:a16="http://schemas.microsoft.com/office/drawing/2014/main" id="{A11A6363-F19E-4935-B26E-6876B1B3B7B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912488" y="2455168"/>
            <a:ext cx="802555" cy="816575"/>
            <a:chOff x="302492" y="1828799"/>
            <a:chExt cx="1379289" cy="2424375"/>
          </a:xfrm>
        </p:grpSpPr>
        <p:sp>
          <p:nvSpPr>
            <p:cNvPr id="45" name="Arrondir un rectangle avec un coin du même côté 12">
              <a:extLst>
                <a:ext uri="{FF2B5EF4-FFF2-40B4-BE49-F238E27FC236}">
                  <a16:creationId xmlns:a16="http://schemas.microsoft.com/office/drawing/2014/main" id="{9C0E2346-A192-42EC-86CA-87C2439D4D5F}"/>
                </a:ext>
              </a:extLst>
            </p:cNvPr>
            <p:cNvSpPr/>
            <p:nvPr/>
          </p:nvSpPr>
          <p:spPr>
            <a:xfrm rot="10800000">
              <a:off x="797509" y="2063254"/>
              <a:ext cx="884271" cy="21899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BE" sz="4000" b="1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  <p:sp>
          <p:nvSpPr>
            <p:cNvPr id="46" name="Arrondir un rectangle avec un coin du même côté 4">
              <a:extLst>
                <a:ext uri="{FF2B5EF4-FFF2-40B4-BE49-F238E27FC236}">
                  <a16:creationId xmlns:a16="http://schemas.microsoft.com/office/drawing/2014/main" id="{735D10B1-83E8-4AA6-A1AE-72B8E65241CC}"/>
                </a:ext>
              </a:extLst>
            </p:cNvPr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7" name="Groupe 11">
            <a:extLst>
              <a:ext uri="{FF2B5EF4-FFF2-40B4-BE49-F238E27FC236}">
                <a16:creationId xmlns:a16="http://schemas.microsoft.com/office/drawing/2014/main" id="{BD2BEE04-C364-49C2-A725-CECA6D2E8B9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00426" y="2443904"/>
            <a:ext cx="802555" cy="816575"/>
            <a:chOff x="302492" y="1828799"/>
            <a:chExt cx="1379289" cy="2424375"/>
          </a:xfrm>
        </p:grpSpPr>
        <p:sp>
          <p:nvSpPr>
            <p:cNvPr id="48" name="Arrondir un rectangle avec un coin du même côté 12">
              <a:extLst>
                <a:ext uri="{FF2B5EF4-FFF2-40B4-BE49-F238E27FC236}">
                  <a16:creationId xmlns:a16="http://schemas.microsoft.com/office/drawing/2014/main" id="{19E74FE4-CBA2-4130-86CE-3A9108BB968A}"/>
                </a:ext>
              </a:extLst>
            </p:cNvPr>
            <p:cNvSpPr/>
            <p:nvPr/>
          </p:nvSpPr>
          <p:spPr>
            <a:xfrm rot="10800000">
              <a:off x="797509" y="2063254"/>
              <a:ext cx="884271" cy="218992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BE" sz="4000" b="1" dirty="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49" name="Arrondir un rectangle avec un coin du même côté 4">
              <a:extLst>
                <a:ext uri="{FF2B5EF4-FFF2-40B4-BE49-F238E27FC236}">
                  <a16:creationId xmlns:a16="http://schemas.microsoft.com/office/drawing/2014/main" id="{CD3DBD59-6B0E-4A3E-BF2F-D218FFC321B0}"/>
                </a:ext>
              </a:extLst>
            </p:cNvPr>
            <p:cNvSpPr/>
            <p:nvPr/>
          </p:nvSpPr>
          <p:spPr>
            <a:xfrm rot="21600000">
              <a:off x="302492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3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09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030" name="Picture 6" descr="Le premier métier de Coopeos, c’est donc la transformation des déchets en combustible (on parle de «&#10;plaquettes&#10;») de qualité, permettant d’économiser 95&#10;% d’émissions de CO&#10;2&#10; par rapport au mazout. Des déchets qu’elle trouve notamment au Moulin de la Hunelle, une entreprise de travail adapté qui effectue des travaux de jardinage.">
            <a:extLst>
              <a:ext uri="{FF2B5EF4-FFF2-40B4-BE49-F238E27FC236}">
                <a16:creationId xmlns:a16="http://schemas.microsoft.com/office/drawing/2014/main" id="{A8487988-8036-4497-BFD6-538CE389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04" y="1556792"/>
            <a:ext cx="9559608" cy="53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à coins arrondis 5">
            <a:extLst>
              <a:ext uri="{FF2B5EF4-FFF2-40B4-BE49-F238E27FC236}">
                <a16:creationId xmlns:a16="http://schemas.microsoft.com/office/drawing/2014/main" id="{C23CDB64-0D47-4A5F-A724-D02C6D917DA8}"/>
              </a:ext>
            </a:extLst>
          </p:cNvPr>
          <p:cNvSpPr/>
          <p:nvPr/>
        </p:nvSpPr>
        <p:spPr>
          <a:xfrm>
            <a:off x="323528" y="1979042"/>
            <a:ext cx="8458200" cy="79910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41" name="Rectangle 5">
            <a:extLst>
              <a:ext uri="{FF2B5EF4-FFF2-40B4-BE49-F238E27FC236}">
                <a16:creationId xmlns:a16="http://schemas.microsoft.com/office/drawing/2014/main" id="{02BF2E95-D850-4D8C-978A-66512516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165538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Pourquoi se chauffer au bois local ? </a:t>
            </a:r>
            <a:endParaRPr lang="fr-FR" altLang="fr-FR" sz="3200" b="1" u="sng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1032" name="Picture 8" descr="Vous rêvez de succès en 2021 ? 5 idées de franchise à ouvrir !">
            <a:extLst>
              <a:ext uri="{FF2B5EF4-FFF2-40B4-BE49-F238E27FC236}">
                <a16:creationId xmlns:a16="http://schemas.microsoft.com/office/drawing/2014/main" id="{41FF6C4A-1E4A-4110-921D-2685281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4" y="332633"/>
            <a:ext cx="2592288" cy="1329843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64948587-4074-45A9-9A64-65235D045E37}"/>
              </a:ext>
            </a:extLst>
          </p:cNvPr>
          <p:cNvSpPr/>
          <p:nvPr/>
        </p:nvSpPr>
        <p:spPr>
          <a:xfrm>
            <a:off x="395536" y="3428632"/>
            <a:ext cx="2879126" cy="2710598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Fiable</a:t>
            </a:r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345A71E7-B207-430C-B7D8-5D769592F51F}"/>
              </a:ext>
            </a:extLst>
          </p:cNvPr>
          <p:cNvSpPr/>
          <p:nvPr/>
        </p:nvSpPr>
        <p:spPr>
          <a:xfrm rot="10800000">
            <a:off x="395537" y="2996952"/>
            <a:ext cx="2879126" cy="2710598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D376E03-982B-49C8-8765-365FFDF3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212976"/>
            <a:ext cx="2016224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100% automatisé </a:t>
            </a:r>
            <a:endParaRPr lang="fr-FR" altLang="fr-FR" sz="2400" b="1" u="sng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03436-198E-44A4-8400-5AE9C20D689C}"/>
              </a:ext>
            </a:extLst>
          </p:cNvPr>
          <p:cNvSpPr/>
          <p:nvPr/>
        </p:nvSpPr>
        <p:spPr>
          <a:xfrm>
            <a:off x="3491880" y="2996952"/>
            <a:ext cx="1512168" cy="314227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Neutre en CO²</a:t>
            </a:r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r>
              <a:rPr lang="fr-BE" sz="1500" dirty="0"/>
              <a:t>Réduction des émissions de </a:t>
            </a:r>
            <a:r>
              <a:rPr lang="fr-BE" b="1" dirty="0"/>
              <a:t>90%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D7E8A0BC-6CDE-4644-BC1D-951CDDAF2F1E}"/>
              </a:ext>
            </a:extLst>
          </p:cNvPr>
          <p:cNvSpPr/>
          <p:nvPr/>
        </p:nvSpPr>
        <p:spPr>
          <a:xfrm>
            <a:off x="7105988" y="2996208"/>
            <a:ext cx="1818928" cy="3024336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C2EDB8B1-73E2-4285-8A05-2DB23E9D800C}"/>
              </a:ext>
            </a:extLst>
          </p:cNvPr>
          <p:cNvSpPr/>
          <p:nvPr/>
        </p:nvSpPr>
        <p:spPr>
          <a:xfrm rot="10800000">
            <a:off x="5926046" y="3071777"/>
            <a:ext cx="1818928" cy="3024336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6E0C55C-AA30-4568-9160-8E145F50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63" y="3683510"/>
            <a:ext cx="2016224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Local</a:t>
            </a:r>
            <a:endParaRPr lang="fr-FR" altLang="fr-FR" sz="2400" b="1" u="sng" kern="0" dirty="0">
              <a:solidFill>
                <a:schemeClr val="bg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EFC96702-7986-4821-AC8B-2F3BB388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025" y="5432661"/>
            <a:ext cx="2016224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Economique</a:t>
            </a:r>
            <a:endParaRPr lang="fr-FR" altLang="fr-FR" sz="2000" b="1" u="sng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2000" kern="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313C-CD11-4BEF-A560-B26A9BA37507}"/>
              </a:ext>
            </a:extLst>
          </p:cNvPr>
          <p:cNvSpPr/>
          <p:nvPr/>
        </p:nvSpPr>
        <p:spPr>
          <a:xfrm>
            <a:off x="301907" y="6251004"/>
            <a:ext cx="8662581" cy="562372"/>
          </a:xfrm>
          <a:prstGeom prst="rect">
            <a:avLst/>
          </a:prstGeom>
          <a:solidFill>
            <a:srgbClr val="2AA80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b="1" u="sng" dirty="0"/>
              <a:t>Dynamisation</a:t>
            </a:r>
            <a:r>
              <a:rPr lang="fr-BE" sz="1800" dirty="0"/>
              <a:t> des parties prenantes autour d’un projet commun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5242D9C9-9059-4726-AE29-DC073869DA9A}"/>
              </a:ext>
            </a:extLst>
          </p:cNvPr>
          <p:cNvSpPr/>
          <p:nvPr/>
        </p:nvSpPr>
        <p:spPr>
          <a:xfrm>
            <a:off x="5175957" y="2924944"/>
            <a:ext cx="1628291" cy="3174591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154C19C5-C3DC-4FC1-99BA-193902007CB9}"/>
              </a:ext>
            </a:extLst>
          </p:cNvPr>
          <p:cNvSpPr txBox="1">
            <a:spLocks noChangeArrowheads="1"/>
          </p:cNvSpPr>
          <p:nvPr/>
        </p:nvSpPr>
        <p:spPr bwMode="auto">
          <a:xfrm rot="3713698">
            <a:off x="4856407" y="4722513"/>
            <a:ext cx="2016224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Rendements</a:t>
            </a:r>
            <a:endParaRPr lang="fr-FR" altLang="fr-FR" sz="1800" b="1" u="sng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élevés</a:t>
            </a:r>
          </a:p>
        </p:txBody>
      </p:sp>
    </p:spTree>
    <p:extLst>
      <p:ext uri="{BB962C8B-B14F-4D97-AF65-F5344CB8AC3E}">
        <p14:creationId xmlns:p14="http://schemas.microsoft.com/office/powerpoint/2010/main" val="324648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030" name="Picture 6" descr="Le premier métier de Coopeos, c’est donc la transformation des déchets en combustible (on parle de «&#10;plaquettes&#10;») de qualité, permettant d’économiser 95&#10;% d’émissions de CO&#10;2&#10; par rapport au mazout. Des déchets qu’elle trouve notamment au Moulin de la Hunelle, une entreprise de travail adapté qui effectue des travaux de jardinage.">
            <a:extLst>
              <a:ext uri="{FF2B5EF4-FFF2-40B4-BE49-F238E27FC236}">
                <a16:creationId xmlns:a16="http://schemas.microsoft.com/office/drawing/2014/main" id="{A8487988-8036-4497-BFD6-538CE389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04" y="1556792"/>
            <a:ext cx="9559608" cy="53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pic>
        <p:nvPicPr>
          <p:cNvPr id="1032" name="Picture 8" descr="Vous rêvez de succès en 2021 ? 5 idées de franchise à ouvrir !">
            <a:extLst>
              <a:ext uri="{FF2B5EF4-FFF2-40B4-BE49-F238E27FC236}">
                <a16:creationId xmlns:a16="http://schemas.microsoft.com/office/drawing/2014/main" id="{41FF6C4A-1E4A-4110-921D-2685281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4" y="332633"/>
            <a:ext cx="2592288" cy="1329843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16E30B-E94A-478F-B580-07C420C01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907" y="3182491"/>
            <a:ext cx="4695825" cy="381952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12E95A-B9B2-4CAB-98B3-3C3F02A5B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634" y="3439124"/>
            <a:ext cx="4352925" cy="2886075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25" name="Rectangle à coins arrondis 5">
            <a:extLst>
              <a:ext uri="{FF2B5EF4-FFF2-40B4-BE49-F238E27FC236}">
                <a16:creationId xmlns:a16="http://schemas.microsoft.com/office/drawing/2014/main" id="{AB0EC014-EA52-4CF3-A9E5-AAF8D8DD365A}"/>
              </a:ext>
            </a:extLst>
          </p:cNvPr>
          <p:cNvSpPr/>
          <p:nvPr/>
        </p:nvSpPr>
        <p:spPr>
          <a:xfrm>
            <a:off x="323528" y="1979042"/>
            <a:ext cx="8458200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92BAB7D1-C669-4811-BCAB-4E7F68F8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76872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 chaudière à plaquettes bois</a:t>
            </a:r>
          </a:p>
          <a:p>
            <a:pPr eaLnBrk="1" hangingPunct="1"/>
            <a:r>
              <a:rPr lang="fr-BE" altLang="fr-FR" sz="3200" kern="0" dirty="0">
                <a:solidFill>
                  <a:schemeClr val="tx1"/>
                </a:solidFill>
              </a:rPr>
              <a:t>Réseau de chaleur</a:t>
            </a:r>
            <a:endParaRPr lang="fr-FR" altLang="fr-FR" sz="32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030" name="Picture 6" descr="Le premier métier de Coopeos, c’est donc la transformation des déchets en combustible (on parle de «&#10;plaquettes&#10;») de qualité, permettant d’économiser 95&#10;% d’émissions de CO&#10;2&#10; par rapport au mazout. Des déchets qu’elle trouve notamment au Moulin de la Hunelle, une entreprise de travail adapté qui effectue des travaux de jardinage.">
            <a:extLst>
              <a:ext uri="{FF2B5EF4-FFF2-40B4-BE49-F238E27FC236}">
                <a16:creationId xmlns:a16="http://schemas.microsoft.com/office/drawing/2014/main" id="{A8487988-8036-4497-BFD6-538CE389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04" y="1556792"/>
            <a:ext cx="9559608" cy="53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pic>
        <p:nvPicPr>
          <p:cNvPr id="1032" name="Picture 8" descr="Vous rêvez de succès en 2021 ? 5 idées de franchise à ouvrir !">
            <a:extLst>
              <a:ext uri="{FF2B5EF4-FFF2-40B4-BE49-F238E27FC236}">
                <a16:creationId xmlns:a16="http://schemas.microsoft.com/office/drawing/2014/main" id="{41FF6C4A-1E4A-4110-921D-2685281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4" y="332633"/>
            <a:ext cx="2592288" cy="1329843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B9B04624-E038-4420-8BF3-6AB936300107}"/>
              </a:ext>
            </a:extLst>
          </p:cNvPr>
          <p:cNvSpPr/>
          <p:nvPr/>
        </p:nvSpPr>
        <p:spPr>
          <a:xfrm>
            <a:off x="323528" y="1979042"/>
            <a:ext cx="8458200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1152091-64EA-42B2-9D9F-21416CDF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76872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 chaudière à plaquettes bois</a:t>
            </a:r>
          </a:p>
          <a:p>
            <a:pPr eaLnBrk="1" hangingPunct="1"/>
            <a:r>
              <a:rPr lang="fr-BE" altLang="fr-FR" sz="3200" kern="0" dirty="0">
                <a:solidFill>
                  <a:schemeClr val="tx1"/>
                </a:solidFill>
              </a:rPr>
              <a:t>Outil esthétique et pédagogique</a:t>
            </a:r>
            <a:endParaRPr lang="fr-FR" altLang="fr-FR" sz="32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4098" name="Picture 2" descr="Chaufferie bois Container">
            <a:extLst>
              <a:ext uri="{FF2B5EF4-FFF2-40B4-BE49-F238E27FC236}">
                <a16:creationId xmlns:a16="http://schemas.microsoft.com/office/drawing/2014/main" id="{FBD56DEF-3277-45F4-BCBF-BA5A7895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12" y="3458849"/>
            <a:ext cx="3723229" cy="194568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658765-414A-4C4A-9E15-FFC63E97A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778" y="3373803"/>
            <a:ext cx="3449245" cy="235945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7F6A78-84C3-48A8-8AD3-381E4E1D0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7153" y="4729523"/>
            <a:ext cx="2400566" cy="2119469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18721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030" name="Picture 6" descr="Le premier métier de Coopeos, c’est donc la transformation des déchets en combustible (on parle de «&#10;plaquettes&#10;») de qualité, permettant d’économiser 95&#10;% d’émissions de CO&#10;2&#10; par rapport au mazout. Des déchets qu’elle trouve notamment au Moulin de la Hunelle, une entreprise de travail adapté qui effectue des travaux de jardinage.">
            <a:extLst>
              <a:ext uri="{FF2B5EF4-FFF2-40B4-BE49-F238E27FC236}">
                <a16:creationId xmlns:a16="http://schemas.microsoft.com/office/drawing/2014/main" id="{A8487988-8036-4497-BFD6-538CE389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04" y="1556792"/>
            <a:ext cx="9559608" cy="53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à coins arrondis 5">
            <a:extLst>
              <a:ext uri="{FF2B5EF4-FFF2-40B4-BE49-F238E27FC236}">
                <a16:creationId xmlns:a16="http://schemas.microsoft.com/office/drawing/2014/main" id="{C23CDB64-0D47-4A5F-A724-D02C6D917DA8}"/>
              </a:ext>
            </a:extLst>
          </p:cNvPr>
          <p:cNvSpPr/>
          <p:nvPr/>
        </p:nvSpPr>
        <p:spPr>
          <a:xfrm>
            <a:off x="323528" y="1979042"/>
            <a:ext cx="8458200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41" name="Rectangle 5">
            <a:extLst>
              <a:ext uri="{FF2B5EF4-FFF2-40B4-BE49-F238E27FC236}">
                <a16:creationId xmlns:a16="http://schemas.microsoft.com/office/drawing/2014/main" id="{02BF2E95-D850-4D8C-978A-66512516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76872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 chaudière à plaquettes bois</a:t>
            </a:r>
          </a:p>
          <a:p>
            <a:pPr eaLnBrk="1" hangingPunct="1"/>
            <a:r>
              <a:rPr lang="fr-BE" altLang="fr-FR" sz="3200" kern="0" dirty="0">
                <a:solidFill>
                  <a:schemeClr val="tx1"/>
                </a:solidFill>
              </a:rPr>
              <a:t>Analyse économique</a:t>
            </a:r>
            <a:endParaRPr lang="fr-FR" altLang="fr-FR" sz="32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1032" name="Picture 8" descr="Vous rêvez de succès en 2021 ? 5 idées de franchise à ouvrir !">
            <a:extLst>
              <a:ext uri="{FF2B5EF4-FFF2-40B4-BE49-F238E27FC236}">
                <a16:creationId xmlns:a16="http://schemas.microsoft.com/office/drawing/2014/main" id="{41FF6C4A-1E4A-4110-921D-2685281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4" y="332633"/>
            <a:ext cx="2592288" cy="1329843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59777B5-D42F-43E4-BD71-B9347585D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04" y="3583439"/>
            <a:ext cx="8229600" cy="303847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09275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13316" name="Picture 4" descr="Suivre et contrôler sa consommation énergétique, c'est payant ! -  Écohabitation">
            <a:extLst>
              <a:ext uri="{FF2B5EF4-FFF2-40B4-BE49-F238E27FC236}">
                <a16:creationId xmlns:a16="http://schemas.microsoft.com/office/drawing/2014/main" id="{5AA95B08-7ADC-479E-B25E-80A8812E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1556792"/>
            <a:ext cx="1241273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à coins arrondis 5">
            <a:extLst>
              <a:ext uri="{FF2B5EF4-FFF2-40B4-BE49-F238E27FC236}">
                <a16:creationId xmlns:a16="http://schemas.microsoft.com/office/drawing/2014/main" id="{C23CDB64-0D47-4A5F-A724-D02C6D917DA8}"/>
              </a:ext>
            </a:extLst>
          </p:cNvPr>
          <p:cNvSpPr/>
          <p:nvPr/>
        </p:nvSpPr>
        <p:spPr>
          <a:xfrm>
            <a:off x="323528" y="1979042"/>
            <a:ext cx="8458200" cy="907593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41" name="Rectangle 5">
            <a:extLst>
              <a:ext uri="{FF2B5EF4-FFF2-40B4-BE49-F238E27FC236}">
                <a16:creationId xmlns:a16="http://schemas.microsoft.com/office/drawing/2014/main" id="{02BF2E95-D850-4D8C-978A-66512516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32" y="2172258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Monitoring des bâtiments communaux</a:t>
            </a: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13314" name="Picture 2" descr="Accueil - Polaar Energy - Measure your consumptions">
            <a:extLst>
              <a:ext uri="{FF2B5EF4-FFF2-40B4-BE49-F238E27FC236}">
                <a16:creationId xmlns:a16="http://schemas.microsoft.com/office/drawing/2014/main" id="{844C9FBC-E20B-4EDE-951D-28862A7F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529">
            <a:off x="1421" y="108667"/>
            <a:ext cx="2069608" cy="1724673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0E7C77-05FA-4E04-AE1E-AE50CCCA8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0" y="3138029"/>
            <a:ext cx="3786757" cy="2466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F9ACDC-F2CA-46A6-8955-37F766B77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264" y="3138029"/>
            <a:ext cx="4860936" cy="246641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5DE7BE-DAE9-4BF1-B518-A24219AAF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7" y="5664227"/>
            <a:ext cx="2866807" cy="111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DB4D44-9A97-40D2-B223-ABBE2289E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9797" y="5654586"/>
            <a:ext cx="4614111" cy="1116600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8B79FA27-B0C5-4827-B96E-9E74E3D09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97136"/>
              </p:ext>
            </p:extLst>
          </p:nvPr>
        </p:nvGraphicFramePr>
        <p:xfrm>
          <a:off x="7547913" y="5651762"/>
          <a:ext cx="1291287" cy="11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0" imgW="4552920" imgH="3651120" progId="Paint.Picture">
                  <p:embed/>
                </p:oleObj>
              </mc:Choice>
              <mc:Fallback>
                <p:oleObj name="Image bitmap" r:id="rId10" imgW="4552920" imgH="3651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47913" y="5651762"/>
                        <a:ext cx="1291287" cy="11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69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>
            <a:extLst>
              <a:ext uri="{FF2B5EF4-FFF2-40B4-BE49-F238E27FC236}">
                <a16:creationId xmlns:a16="http://schemas.microsoft.com/office/drawing/2014/main" id="{DCF273BA-8257-47F8-8E2F-5FEB8828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pic>
        <p:nvPicPr>
          <p:cNvPr id="8194" name="Picture 2" descr="How Can We Futureproof Our Cities? | Indesignlive.hk">
            <a:extLst>
              <a:ext uri="{FF2B5EF4-FFF2-40B4-BE49-F238E27FC236}">
                <a16:creationId xmlns:a16="http://schemas.microsoft.com/office/drawing/2014/main" id="{38882983-847B-4194-AAB3-8771A57C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68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à coins arrondis 5">
            <a:extLst>
              <a:ext uri="{FF2B5EF4-FFF2-40B4-BE49-F238E27FC236}">
                <a16:creationId xmlns:a16="http://schemas.microsoft.com/office/drawing/2014/main" id="{C23CDB64-0D47-4A5F-A724-D02C6D917DA8}"/>
              </a:ext>
            </a:extLst>
          </p:cNvPr>
          <p:cNvSpPr/>
          <p:nvPr/>
        </p:nvSpPr>
        <p:spPr>
          <a:xfrm>
            <a:off x="323528" y="1979042"/>
            <a:ext cx="8458200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3432708-F65D-4CB0-BE5F-50B308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D4FF9D3-E926-4439-A1CF-CA9FDA9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45" y="438340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3200" b="1" kern="0" dirty="0">
                <a:solidFill>
                  <a:schemeClr val="bg1"/>
                </a:solidFill>
              </a:rPr>
              <a:t>PLAN </a:t>
            </a:r>
            <a:r>
              <a:rPr lang="fr-FR" altLang="fr-FR" sz="40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kern="0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kern="0" dirty="0">
                <a:solidFill>
                  <a:schemeClr val="bg1"/>
                </a:solidFill>
              </a:rPr>
            </a:br>
            <a:r>
              <a:rPr lang="fr-FR" altLang="fr-FR" sz="2800" b="1" kern="0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kern="0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kern="0" dirty="0">
                <a:solidFill>
                  <a:schemeClr val="bg1"/>
                </a:solidFill>
              </a:rPr>
            </a:br>
            <a:r>
              <a:rPr lang="fr-FR" altLang="fr-FR" sz="2000" kern="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kern="0" dirty="0">
                <a:solidFill>
                  <a:schemeClr val="bg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AA62459-027B-4B01-B8CD-9713B9C2D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41" name="Rectangle 5">
            <a:extLst>
              <a:ext uri="{FF2B5EF4-FFF2-40B4-BE49-F238E27FC236}">
                <a16:creationId xmlns:a16="http://schemas.microsoft.com/office/drawing/2014/main" id="{02BF2E95-D850-4D8C-978A-66512516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41867"/>
            <a:ext cx="8534400" cy="79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BE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Cadre communicationnel</a:t>
            </a:r>
          </a:p>
          <a:p>
            <a:pPr eaLnBrk="1" hangingPunct="1"/>
            <a:r>
              <a:rPr lang="fr-BE" altLang="fr-FR" sz="2400" kern="0" dirty="0">
                <a:solidFill>
                  <a:schemeClr val="tx1"/>
                </a:solidFill>
              </a:rPr>
              <a:t>Présenter la démarche, les résultats de l’inventaire, le plan d’actions et l’état d’avancement</a:t>
            </a:r>
            <a:endParaRPr lang="fr-FR" altLang="fr-FR" sz="24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bg1"/>
              </a:solidFill>
            </a:endParaRPr>
          </a:p>
        </p:txBody>
      </p:sp>
      <p:pic>
        <p:nvPicPr>
          <p:cNvPr id="11" name="Picture 6" descr="Résultat de recherche d'images pour &quot;communication dessin&quot;">
            <a:extLst>
              <a:ext uri="{FF2B5EF4-FFF2-40B4-BE49-F238E27FC236}">
                <a16:creationId xmlns:a16="http://schemas.microsoft.com/office/drawing/2014/main" id="{45D31DB7-ECBB-4F70-A374-1502D367115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024">
            <a:off x="-6970" y="178679"/>
            <a:ext cx="1714383" cy="134825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utureproofedCities">
            <a:extLst>
              <a:ext uri="{FF2B5EF4-FFF2-40B4-BE49-F238E27FC236}">
                <a16:creationId xmlns:a16="http://schemas.microsoft.com/office/drawing/2014/main" id="{244C5549-4B5B-4FDB-B966-31A4950F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0" y="3705093"/>
            <a:ext cx="4412870" cy="283684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928BDF5-434D-45F7-99F2-D376370F0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3342178"/>
            <a:ext cx="2333170" cy="3229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671CCB-765A-43E6-9A52-66E1A90DC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07" y="3342178"/>
            <a:ext cx="1960984" cy="3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Gaz à effet de serre&quot;">
            <a:extLst>
              <a:ext uri="{FF2B5EF4-FFF2-40B4-BE49-F238E27FC236}">
                <a16:creationId xmlns:a16="http://schemas.microsoft.com/office/drawing/2014/main" id="{B9A45103-A615-4EA3-92F7-2DA77CCE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725" y="0"/>
            <a:ext cx="1225096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845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2800" b="1" dirty="0">
                <a:solidFill>
                  <a:schemeClr val="bg1"/>
                </a:solidFill>
              </a:rPr>
              <a:t>                              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885825" y="4760913"/>
            <a:ext cx="7429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 b="1"/>
          </a:p>
          <a:p>
            <a:endParaRPr lang="fr-FR" altLang="fr-FR" b="1"/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8572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04800" y="685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 pour votre attention 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E065FE-1E1C-4600-8ECA-63CB72D8D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836712"/>
            <a:ext cx="1084838" cy="9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2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108520" y="-144463"/>
            <a:ext cx="9361040" cy="6944147"/>
          </a:xfrm>
          <a:prstGeom prst="rect">
            <a:avLst/>
          </a:prstGeom>
          <a:solidFill>
            <a:schemeClr val="tx1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362852" y="1772816"/>
            <a:ext cx="8458200" cy="345638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pic>
        <p:nvPicPr>
          <p:cNvPr id="30" name="Picture 2" descr="Résultat de recherche d'images pour &quot;émission de co2&quot;">
            <a:extLst>
              <a:ext uri="{FF2B5EF4-FFF2-40B4-BE49-F238E27FC236}">
                <a16:creationId xmlns:a16="http://schemas.microsoft.com/office/drawing/2014/main" id="{0BCBEA42-15DD-4DDC-B02B-569602AC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9" y="1556792"/>
            <a:ext cx="10014857" cy="53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à coins arrondis 5">
            <a:extLst>
              <a:ext uri="{FF2B5EF4-FFF2-40B4-BE49-F238E27FC236}">
                <a16:creationId xmlns:a16="http://schemas.microsoft.com/office/drawing/2014/main" id="{7BC179CF-4BC3-451A-8FEC-FA72CE16CE48}"/>
              </a:ext>
            </a:extLst>
          </p:cNvPr>
          <p:cNvSpPr/>
          <p:nvPr/>
        </p:nvSpPr>
        <p:spPr>
          <a:xfrm>
            <a:off x="467544" y="2436009"/>
            <a:ext cx="4536504" cy="2646784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7F3D8A6C-B287-42FC-9FDF-43A582D3A4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-324544" y="5978311"/>
            <a:ext cx="5224314" cy="619041"/>
          </a:xfrm>
        </p:spPr>
        <p:txBody>
          <a:bodyPr/>
          <a:lstStyle/>
          <a:p>
            <a:pPr lvl="2" eaLnBrk="1" hangingPunct="1">
              <a:lnSpc>
                <a:spcPct val="140000"/>
              </a:lnSpc>
              <a:buFontTx/>
              <a:buChar char="&gt;"/>
              <a:defRPr/>
            </a:pPr>
            <a:r>
              <a:rPr lang="fr-FR" altLang="fr-FR" sz="1800" dirty="0">
                <a:solidFill>
                  <a:srgbClr val="EF6106"/>
                </a:solidFill>
              </a:rPr>
              <a:t>Emissions de CO² 2016, par source</a:t>
            </a:r>
            <a:endParaRPr lang="fr-FR" altLang="ja-JP" sz="2000" b="1" dirty="0"/>
          </a:p>
          <a:p>
            <a:pPr marL="914400" lvl="2" indent="0" eaLnBrk="1" hangingPunct="1">
              <a:lnSpc>
                <a:spcPct val="140000"/>
              </a:lnSpc>
              <a:buFontTx/>
              <a:buNone/>
              <a:defRPr/>
            </a:pP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Capturer le CO2 - Curium magazine">
            <a:extLst>
              <a:ext uri="{FF2B5EF4-FFF2-40B4-BE49-F238E27FC236}">
                <a16:creationId xmlns:a16="http://schemas.microsoft.com/office/drawing/2014/main" id="{6C4CCC91-CC50-496D-BD70-B7EB3E6A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14" y="50651"/>
            <a:ext cx="2619375" cy="1743075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09E659-BD5E-4FC2-B77B-22ECEF118E10}"/>
              </a:ext>
            </a:extLst>
          </p:cNvPr>
          <p:cNvSpPr/>
          <p:nvPr/>
        </p:nvSpPr>
        <p:spPr>
          <a:xfrm>
            <a:off x="899592" y="2637842"/>
            <a:ext cx="648072" cy="1583246"/>
          </a:xfrm>
          <a:prstGeom prst="rect">
            <a:avLst/>
          </a:prstGeom>
          <a:gradFill>
            <a:gsLst>
              <a:gs pos="100000">
                <a:srgbClr val="FFFF0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F85876-1D02-4DFF-B57A-C48391834CB6}"/>
              </a:ext>
            </a:extLst>
          </p:cNvPr>
          <p:cNvSpPr/>
          <p:nvPr/>
        </p:nvSpPr>
        <p:spPr>
          <a:xfrm>
            <a:off x="899592" y="4653136"/>
            <a:ext cx="648072" cy="172165"/>
          </a:xfrm>
          <a:prstGeom prst="rect">
            <a:avLst/>
          </a:prstGeom>
          <a:gradFill>
            <a:gsLst>
              <a:gs pos="100000">
                <a:srgbClr val="92D05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F72D25-1A40-4817-B096-107A1B591FB5}"/>
              </a:ext>
            </a:extLst>
          </p:cNvPr>
          <p:cNvSpPr/>
          <p:nvPr/>
        </p:nvSpPr>
        <p:spPr>
          <a:xfrm>
            <a:off x="899592" y="4891735"/>
            <a:ext cx="648072" cy="49433"/>
          </a:xfrm>
          <a:prstGeom prst="rect">
            <a:avLst/>
          </a:prstGeom>
          <a:gradFill>
            <a:gsLst>
              <a:gs pos="100000">
                <a:srgbClr val="E6D593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0" name="Arrondir un rectangle avec un coin du même côté 4">
            <a:extLst>
              <a:ext uri="{FF2B5EF4-FFF2-40B4-BE49-F238E27FC236}">
                <a16:creationId xmlns:a16="http://schemas.microsoft.com/office/drawing/2014/main" id="{BDE36926-18B4-4093-9543-6A013F32C95F}"/>
              </a:ext>
            </a:extLst>
          </p:cNvPr>
          <p:cNvSpPr/>
          <p:nvPr/>
        </p:nvSpPr>
        <p:spPr bwMode="auto">
          <a:xfrm>
            <a:off x="1835696" y="2596404"/>
            <a:ext cx="3606552" cy="134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         Mobilité       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69%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52893F-72CA-4132-92B4-764616B33BD4}"/>
              </a:ext>
            </a:extLst>
          </p:cNvPr>
          <p:cNvSpPr/>
          <p:nvPr/>
        </p:nvSpPr>
        <p:spPr>
          <a:xfrm>
            <a:off x="1979712" y="3144837"/>
            <a:ext cx="216024" cy="134702"/>
          </a:xfrm>
          <a:prstGeom prst="rect">
            <a:avLst/>
          </a:prstGeom>
          <a:gradFill>
            <a:gsLst>
              <a:gs pos="100000">
                <a:srgbClr val="00B0F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43DD5F-92C3-4035-9E28-B4B6901E8117}"/>
              </a:ext>
            </a:extLst>
          </p:cNvPr>
          <p:cNvSpPr/>
          <p:nvPr/>
        </p:nvSpPr>
        <p:spPr>
          <a:xfrm>
            <a:off x="1979712" y="3467324"/>
            <a:ext cx="216024" cy="134702"/>
          </a:xfrm>
          <a:prstGeom prst="rect">
            <a:avLst/>
          </a:prstGeom>
          <a:gradFill>
            <a:gsLst>
              <a:gs pos="100000">
                <a:srgbClr val="92D05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D0977D-C451-4033-9BAD-23CCDD755810}"/>
              </a:ext>
            </a:extLst>
          </p:cNvPr>
          <p:cNvSpPr/>
          <p:nvPr/>
        </p:nvSpPr>
        <p:spPr>
          <a:xfrm>
            <a:off x="899592" y="4221088"/>
            <a:ext cx="648072" cy="432048"/>
          </a:xfrm>
          <a:prstGeom prst="rect">
            <a:avLst/>
          </a:prstGeom>
          <a:gradFill>
            <a:gsLst>
              <a:gs pos="100000">
                <a:srgbClr val="00B0F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7FB94C-BF77-4282-B7C6-DDB093C049F5}"/>
              </a:ext>
            </a:extLst>
          </p:cNvPr>
          <p:cNvSpPr/>
          <p:nvPr/>
        </p:nvSpPr>
        <p:spPr>
          <a:xfrm>
            <a:off x="899592" y="4836309"/>
            <a:ext cx="648072" cy="49433"/>
          </a:xfrm>
          <a:prstGeom prst="rect">
            <a:avLst/>
          </a:prstGeom>
          <a:gradFill>
            <a:gsLst>
              <a:gs pos="100000">
                <a:schemeClr val="accent6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5" name="Arrondir un rectangle avec un coin du même côté 4">
            <a:extLst>
              <a:ext uri="{FF2B5EF4-FFF2-40B4-BE49-F238E27FC236}">
                <a16:creationId xmlns:a16="http://schemas.microsoft.com/office/drawing/2014/main" id="{62852676-62F8-40D2-8367-BBE7C7F185E0}"/>
              </a:ext>
            </a:extLst>
          </p:cNvPr>
          <p:cNvSpPr/>
          <p:nvPr/>
        </p:nvSpPr>
        <p:spPr bwMode="auto">
          <a:xfrm>
            <a:off x="2267743" y="2945792"/>
            <a:ext cx="3644975" cy="180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Logements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20%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7" name="Arrondir un rectangle avec un coin du même côté 4">
            <a:extLst>
              <a:ext uri="{FF2B5EF4-FFF2-40B4-BE49-F238E27FC236}">
                <a16:creationId xmlns:a16="http://schemas.microsoft.com/office/drawing/2014/main" id="{CB5A17A9-8B3F-4C0B-89A5-7C312A8CF332}"/>
              </a:ext>
            </a:extLst>
          </p:cNvPr>
          <p:cNvSpPr/>
          <p:nvPr/>
        </p:nvSpPr>
        <p:spPr bwMode="auto">
          <a:xfrm>
            <a:off x="2252887" y="3278843"/>
            <a:ext cx="3831281" cy="19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Tertiaire         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7%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8" name="Arrondir un rectangle avec un coin du même côté 4">
            <a:extLst>
              <a:ext uri="{FF2B5EF4-FFF2-40B4-BE49-F238E27FC236}">
                <a16:creationId xmlns:a16="http://schemas.microsoft.com/office/drawing/2014/main" id="{355833E0-9BB1-4AC1-94FA-BAB9FC4024D7}"/>
              </a:ext>
            </a:extLst>
          </p:cNvPr>
          <p:cNvSpPr/>
          <p:nvPr/>
        </p:nvSpPr>
        <p:spPr bwMode="auto">
          <a:xfrm>
            <a:off x="2252887" y="3602026"/>
            <a:ext cx="3831281" cy="19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Agriculture   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2%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49" name="Arrondir un rectangle avec un coin du même côté 4">
            <a:extLst>
              <a:ext uri="{FF2B5EF4-FFF2-40B4-BE49-F238E27FC236}">
                <a16:creationId xmlns:a16="http://schemas.microsoft.com/office/drawing/2014/main" id="{DC80EA9D-5A1D-454F-8B08-6956FEE1825A}"/>
              </a:ext>
            </a:extLst>
          </p:cNvPr>
          <p:cNvSpPr/>
          <p:nvPr/>
        </p:nvSpPr>
        <p:spPr bwMode="auto">
          <a:xfrm>
            <a:off x="2267742" y="4249573"/>
            <a:ext cx="3606552" cy="250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Services communaux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0%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0" name="Arrondir un rectangle avec un coin du même côté 4">
            <a:extLst>
              <a:ext uri="{FF2B5EF4-FFF2-40B4-BE49-F238E27FC236}">
                <a16:creationId xmlns:a16="http://schemas.microsoft.com/office/drawing/2014/main" id="{B96EAF68-E43D-478B-84E7-7A84EA6FDEA1}"/>
              </a:ext>
            </a:extLst>
          </p:cNvPr>
          <p:cNvSpPr/>
          <p:nvPr/>
        </p:nvSpPr>
        <p:spPr bwMode="auto">
          <a:xfrm>
            <a:off x="2267742" y="3907169"/>
            <a:ext cx="3318522" cy="275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Industrie        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1%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1" name="Arrondir un rectangle avec un coin du même côté 4">
            <a:extLst>
              <a:ext uri="{FF2B5EF4-FFF2-40B4-BE49-F238E27FC236}">
                <a16:creationId xmlns:a16="http://schemas.microsoft.com/office/drawing/2014/main" id="{13627EA7-6CF1-4B52-9A71-49B8BA973042}"/>
              </a:ext>
            </a:extLst>
          </p:cNvPr>
          <p:cNvSpPr/>
          <p:nvPr/>
        </p:nvSpPr>
        <p:spPr bwMode="auto">
          <a:xfrm>
            <a:off x="2267742" y="4540728"/>
            <a:ext cx="3606552" cy="250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700" b="1" dirty="0">
                <a:latin typeface="Corbel" pitchFamily="34" charset="0"/>
              </a:rPr>
              <a:t>Autres                                </a:t>
            </a:r>
            <a:r>
              <a:rPr lang="fr-FR" sz="17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0%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fr-FR" sz="13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945761-53FE-48E1-B265-82E0D77315FF}"/>
              </a:ext>
            </a:extLst>
          </p:cNvPr>
          <p:cNvSpPr/>
          <p:nvPr/>
        </p:nvSpPr>
        <p:spPr>
          <a:xfrm>
            <a:off x="1979712" y="4456799"/>
            <a:ext cx="216024" cy="134702"/>
          </a:xfrm>
          <a:prstGeom prst="rect">
            <a:avLst/>
          </a:prstGeom>
          <a:gradFill>
            <a:gsLst>
              <a:gs pos="100000">
                <a:srgbClr val="7030A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06AC91-1663-4FEF-A6E6-42CCBF58E8F4}"/>
              </a:ext>
            </a:extLst>
          </p:cNvPr>
          <p:cNvSpPr/>
          <p:nvPr/>
        </p:nvSpPr>
        <p:spPr>
          <a:xfrm>
            <a:off x="1979712" y="4116808"/>
            <a:ext cx="216024" cy="134702"/>
          </a:xfrm>
          <a:prstGeom prst="rect">
            <a:avLst/>
          </a:prstGeom>
          <a:gradFill>
            <a:gsLst>
              <a:gs pos="100000">
                <a:srgbClr val="E6D593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3CA3C0-A2A8-444A-80FC-52AA21B616C4}"/>
              </a:ext>
            </a:extLst>
          </p:cNvPr>
          <p:cNvSpPr/>
          <p:nvPr/>
        </p:nvSpPr>
        <p:spPr>
          <a:xfrm>
            <a:off x="1979712" y="3798354"/>
            <a:ext cx="216024" cy="134702"/>
          </a:xfrm>
          <a:prstGeom prst="rect">
            <a:avLst/>
          </a:prstGeom>
          <a:gradFill>
            <a:gsLst>
              <a:gs pos="100000">
                <a:schemeClr val="accent6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C6BBE3-6F4F-4E2C-A314-BBF18D74C214}"/>
              </a:ext>
            </a:extLst>
          </p:cNvPr>
          <p:cNvSpPr/>
          <p:nvPr/>
        </p:nvSpPr>
        <p:spPr>
          <a:xfrm>
            <a:off x="1979712" y="4766936"/>
            <a:ext cx="216024" cy="134702"/>
          </a:xfrm>
          <a:prstGeom prst="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F023FA-722E-407A-94EC-5EE4D7459C13}"/>
              </a:ext>
            </a:extLst>
          </p:cNvPr>
          <p:cNvSpPr/>
          <p:nvPr/>
        </p:nvSpPr>
        <p:spPr>
          <a:xfrm>
            <a:off x="1979712" y="2789055"/>
            <a:ext cx="216024" cy="134702"/>
          </a:xfrm>
          <a:prstGeom prst="rect">
            <a:avLst/>
          </a:prstGeom>
          <a:gradFill>
            <a:gsLst>
              <a:gs pos="100000">
                <a:srgbClr val="FFFF00"/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29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5212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362852" y="1772816"/>
            <a:ext cx="8458200" cy="345638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grpSp>
        <p:nvGrpSpPr>
          <p:cNvPr id="23" name="Groupe 23">
            <a:extLst>
              <a:ext uri="{FF2B5EF4-FFF2-40B4-BE49-F238E27FC236}">
                <a16:creationId xmlns:a16="http://schemas.microsoft.com/office/drawing/2014/main" id="{5B877EBB-51E9-47D2-BEB0-3E3140F5585C}"/>
              </a:ext>
            </a:extLst>
          </p:cNvPr>
          <p:cNvGrpSpPr>
            <a:grpSpLocks/>
          </p:cNvGrpSpPr>
          <p:nvPr/>
        </p:nvGrpSpPr>
        <p:grpSpPr bwMode="auto">
          <a:xfrm>
            <a:off x="6228184" y="4467560"/>
            <a:ext cx="2198067" cy="2183921"/>
            <a:chOff x="6730389" y="1828799"/>
            <a:chExt cx="1471346" cy="2235200"/>
          </a:xfrm>
        </p:grpSpPr>
        <p:sp>
          <p:nvSpPr>
            <p:cNvPr id="24" name="Arrondir un rectangle avec un coin du même côté 24">
              <a:extLst>
                <a:ext uri="{FF2B5EF4-FFF2-40B4-BE49-F238E27FC236}">
                  <a16:creationId xmlns:a16="http://schemas.microsoft.com/office/drawing/2014/main" id="{A010EF8F-4353-4598-A0FD-C59DD1C766B5}"/>
                </a:ext>
              </a:extLst>
            </p:cNvPr>
            <p:cNvSpPr/>
            <p:nvPr/>
          </p:nvSpPr>
          <p:spPr>
            <a:xfrm rot="10800000">
              <a:off x="6730389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25" name="Arrondir un rectangle avec un coin du même côté 4">
              <a:extLst>
                <a:ext uri="{FF2B5EF4-FFF2-40B4-BE49-F238E27FC236}">
                  <a16:creationId xmlns:a16="http://schemas.microsoft.com/office/drawing/2014/main" id="{42A48BED-59D7-4758-8186-8A8F4948CBDA}"/>
                </a:ext>
              </a:extLst>
            </p:cNvPr>
            <p:cNvSpPr/>
            <p:nvPr/>
          </p:nvSpPr>
          <p:spPr>
            <a:xfrm rot="21600000">
              <a:off x="6776418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latin typeface="Corbel" pitchFamily="34" charset="0"/>
                </a:rPr>
                <a:t>Efficacité énergétique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orbel" pitchFamily="34" charset="0"/>
                </a:rPr>
                <a:t>Améliorer d’au moins 27%</a:t>
              </a:r>
            </a:p>
          </p:txBody>
        </p:sp>
      </p:grp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61" y="1556792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3 </a:t>
            </a:r>
            <a:r>
              <a:rPr lang="fr-FR" altLang="fr-FR" sz="2400" kern="0" dirty="0">
                <a:solidFill>
                  <a:schemeClr val="tx1"/>
                </a:solidFill>
              </a:rPr>
              <a:t>objectifs</a:t>
            </a:r>
            <a:r>
              <a:rPr lang="fr-FR" altLang="fr-FR" sz="2400" b="1" kern="0" dirty="0">
                <a:solidFill>
                  <a:schemeClr val="tx1"/>
                </a:solidFill>
              </a:rPr>
              <a:t> </a:t>
            </a:r>
            <a:r>
              <a:rPr lang="fr-FR" altLang="fr-FR" sz="2400" kern="0" dirty="0">
                <a:solidFill>
                  <a:schemeClr val="tx1"/>
                </a:solidFill>
              </a:rPr>
              <a:t>à l’horizon </a:t>
            </a:r>
            <a:r>
              <a:rPr lang="fr-FR" altLang="fr-FR" sz="2400" b="1" kern="0" dirty="0">
                <a:solidFill>
                  <a:schemeClr val="tx1"/>
                </a:solidFill>
              </a:rPr>
              <a:t>2030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27" name="Groupe 17">
            <a:extLst>
              <a:ext uri="{FF2B5EF4-FFF2-40B4-BE49-F238E27FC236}">
                <a16:creationId xmlns:a16="http://schemas.microsoft.com/office/drawing/2014/main" id="{4697026D-BC8B-4D5D-BF32-55071AAB026E}"/>
              </a:ext>
            </a:extLst>
          </p:cNvPr>
          <p:cNvGrpSpPr>
            <a:grpSpLocks/>
          </p:cNvGrpSpPr>
          <p:nvPr/>
        </p:nvGrpSpPr>
        <p:grpSpPr bwMode="auto">
          <a:xfrm>
            <a:off x="3526062" y="4493832"/>
            <a:ext cx="2198066" cy="2157648"/>
            <a:chOff x="3493426" y="1828799"/>
            <a:chExt cx="1471346" cy="2235200"/>
          </a:xfrm>
        </p:grpSpPr>
        <p:sp>
          <p:nvSpPr>
            <p:cNvPr id="28" name="Arrondir un rectangle avec un coin du même côté 18">
              <a:extLst>
                <a:ext uri="{FF2B5EF4-FFF2-40B4-BE49-F238E27FC236}">
                  <a16:creationId xmlns:a16="http://schemas.microsoft.com/office/drawing/2014/main" id="{A47BD670-862B-4883-97DD-87E0B2F70072}"/>
                </a:ext>
              </a:extLst>
            </p:cNvPr>
            <p:cNvSpPr/>
            <p:nvPr/>
          </p:nvSpPr>
          <p:spPr>
            <a:xfrm rot="10800000">
              <a:off x="3493426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ndir un rectangle avec un coin du même côté 4">
              <a:extLst>
                <a:ext uri="{FF2B5EF4-FFF2-40B4-BE49-F238E27FC236}">
                  <a16:creationId xmlns:a16="http://schemas.microsoft.com/office/drawing/2014/main" id="{323EF829-3ACC-4DDC-ADDC-3CD661E8FDA3}"/>
                </a:ext>
              </a:extLst>
            </p:cNvPr>
            <p:cNvSpPr/>
            <p:nvPr/>
          </p:nvSpPr>
          <p:spPr>
            <a:xfrm>
              <a:off x="3539455" y="1828799"/>
              <a:ext cx="1379289" cy="1526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latin typeface="Corbel" pitchFamily="34" charset="0"/>
                </a:rPr>
                <a:t>Energies Renouvelables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orbel" pitchFamily="34" charset="0"/>
                </a:rPr>
                <a:t>Porter la part des EnR à au moins 27%</a:t>
              </a:r>
            </a:p>
          </p:txBody>
        </p:sp>
      </p:grpSp>
      <p:grpSp>
        <p:nvGrpSpPr>
          <p:cNvPr id="31" name="Groupe 11">
            <a:extLst>
              <a:ext uri="{FF2B5EF4-FFF2-40B4-BE49-F238E27FC236}">
                <a16:creationId xmlns:a16="http://schemas.microsoft.com/office/drawing/2014/main" id="{E10443AE-A1C8-486A-AA39-2F09D51A5853}"/>
              </a:ext>
            </a:extLst>
          </p:cNvPr>
          <p:cNvGrpSpPr>
            <a:grpSpLocks/>
          </p:cNvGrpSpPr>
          <p:nvPr/>
        </p:nvGrpSpPr>
        <p:grpSpPr bwMode="auto">
          <a:xfrm>
            <a:off x="781829" y="4493833"/>
            <a:ext cx="2205995" cy="2185200"/>
            <a:chOff x="111962" y="1828799"/>
            <a:chExt cx="1475623" cy="2235200"/>
          </a:xfrm>
        </p:grpSpPr>
        <p:sp>
          <p:nvSpPr>
            <p:cNvPr id="32" name="Arrondir un rectangle avec un coin du même côté 12">
              <a:extLst>
                <a:ext uri="{FF2B5EF4-FFF2-40B4-BE49-F238E27FC236}">
                  <a16:creationId xmlns:a16="http://schemas.microsoft.com/office/drawing/2014/main" id="{3AFFADC2-F637-41CE-9E4A-0C699EF5D584}"/>
                </a:ext>
              </a:extLst>
            </p:cNvPr>
            <p:cNvSpPr/>
            <p:nvPr/>
          </p:nvSpPr>
          <p:spPr>
            <a:xfrm rot="10800000">
              <a:off x="111962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Arrondir un rectangle avec un coin du même côté 4">
              <a:extLst>
                <a:ext uri="{FF2B5EF4-FFF2-40B4-BE49-F238E27FC236}">
                  <a16:creationId xmlns:a16="http://schemas.microsoft.com/office/drawing/2014/main" id="{C94015C9-0990-4414-8EE3-6A1AA1A83300}"/>
                </a:ext>
              </a:extLst>
            </p:cNvPr>
            <p:cNvSpPr/>
            <p:nvPr/>
          </p:nvSpPr>
          <p:spPr>
            <a:xfrm>
              <a:off x="208296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dirty="0">
                  <a:latin typeface="Corbel" pitchFamily="34" charset="0"/>
                </a:rPr>
                <a:t>Emissions de gaz à effet de serre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orbel" pitchFamily="34" charset="0"/>
                </a:rPr>
                <a:t>Réduire d’au moins 40%</a:t>
              </a:r>
              <a:endParaRPr lang="fr-FR" dirty="0">
                <a:latin typeface="Corbel" pitchFamily="34" charset="0"/>
              </a:endParaRPr>
            </a:p>
          </p:txBody>
        </p:sp>
      </p:grpSp>
      <p:pic>
        <p:nvPicPr>
          <p:cNvPr id="2050" name="Picture 2" descr="Résultat de recherche d'images pour &quot;énergies renouvelables&quot;">
            <a:extLst>
              <a:ext uri="{FF2B5EF4-FFF2-40B4-BE49-F238E27FC236}">
                <a16:creationId xmlns:a16="http://schemas.microsoft.com/office/drawing/2014/main" id="{21190FBA-1BC2-4452-B8C6-02508017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28" y="2492895"/>
            <a:ext cx="2199600" cy="19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Gaz à effet de serre&quot;">
            <a:extLst>
              <a:ext uri="{FF2B5EF4-FFF2-40B4-BE49-F238E27FC236}">
                <a16:creationId xmlns:a16="http://schemas.microsoft.com/office/drawing/2014/main" id="{9FB01B42-9EA5-441E-B161-DAC7793620A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4" y="2492896"/>
            <a:ext cx="2199600" cy="19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efficacité énergétique&quot;">
            <a:extLst>
              <a:ext uri="{FF2B5EF4-FFF2-40B4-BE49-F238E27FC236}">
                <a16:creationId xmlns:a16="http://schemas.microsoft.com/office/drawing/2014/main" id="{EF18173F-F243-4D60-999C-BA06C9C1A30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199600" cy="19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signature dessin&quot;">
            <a:extLst>
              <a:ext uri="{FF2B5EF4-FFF2-40B4-BE49-F238E27FC236}">
                <a16:creationId xmlns:a16="http://schemas.microsoft.com/office/drawing/2014/main" id="{F3A08B63-B838-40DB-AAF8-3CA156FF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932">
            <a:off x="-145719" y="-28526"/>
            <a:ext cx="2143125" cy="21431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2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5212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362852" y="1772816"/>
            <a:ext cx="8458200" cy="345638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61" y="1556792"/>
            <a:ext cx="8534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5 </a:t>
            </a:r>
            <a:r>
              <a:rPr lang="fr-FR" altLang="fr-FR" sz="2400" kern="0" dirty="0">
                <a:solidFill>
                  <a:schemeClr val="tx1"/>
                </a:solidFill>
              </a:rPr>
              <a:t>axes d’intervention </a:t>
            </a:r>
            <a:r>
              <a:rPr lang="fr-FR" altLang="fr-FR" sz="2400" b="1" kern="0" dirty="0">
                <a:solidFill>
                  <a:schemeClr val="tx1"/>
                </a:solidFill>
              </a:rPr>
              <a:t>prioritaires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30" name="Groupe 11">
            <a:extLst>
              <a:ext uri="{FF2B5EF4-FFF2-40B4-BE49-F238E27FC236}">
                <a16:creationId xmlns:a16="http://schemas.microsoft.com/office/drawing/2014/main" id="{ED58ECA7-5F4E-4368-8692-5844BA8E852C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3789039"/>
            <a:ext cx="1471612" cy="2836171"/>
            <a:chOff x="256463" y="1828799"/>
            <a:chExt cx="1471346" cy="2235200"/>
          </a:xfrm>
        </p:grpSpPr>
        <p:sp>
          <p:nvSpPr>
            <p:cNvPr id="34" name="Arrondir un rectangle avec un coin du même côté 12">
              <a:extLst>
                <a:ext uri="{FF2B5EF4-FFF2-40B4-BE49-F238E27FC236}">
                  <a16:creationId xmlns:a16="http://schemas.microsoft.com/office/drawing/2014/main" id="{27C89FB0-6472-4662-9F2D-B7C31DF0CFD3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ndir un rectangle avec un coin du même côté 4">
              <a:extLst>
                <a:ext uri="{FF2B5EF4-FFF2-40B4-BE49-F238E27FC236}">
                  <a16:creationId xmlns:a16="http://schemas.microsoft.com/office/drawing/2014/main" id="{4A273B08-BB98-445C-8137-8AAF76CBC0FB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4400" b="1" dirty="0">
                  <a:latin typeface="Corbel" pitchFamily="34" charset="0"/>
                </a:rPr>
                <a:t>1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Structurel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Les actions de pilotage par le BEP</a:t>
              </a:r>
            </a:p>
          </p:txBody>
        </p:sp>
      </p:grpSp>
      <p:grpSp>
        <p:nvGrpSpPr>
          <p:cNvPr id="36" name="Groupe 14">
            <a:extLst>
              <a:ext uri="{FF2B5EF4-FFF2-40B4-BE49-F238E27FC236}">
                <a16:creationId xmlns:a16="http://schemas.microsoft.com/office/drawing/2014/main" id="{C7C034AC-5696-49A9-82C3-6A2FE103F34D}"/>
              </a:ext>
            </a:extLst>
          </p:cNvPr>
          <p:cNvGrpSpPr>
            <a:grpSpLocks/>
          </p:cNvGrpSpPr>
          <p:nvPr/>
        </p:nvGrpSpPr>
        <p:grpSpPr bwMode="auto">
          <a:xfrm>
            <a:off x="2153252" y="3778968"/>
            <a:ext cx="1472400" cy="2872513"/>
            <a:chOff x="1872568" y="168023"/>
            <a:chExt cx="1473723" cy="4119273"/>
          </a:xfrm>
        </p:grpSpPr>
        <p:sp>
          <p:nvSpPr>
            <p:cNvPr id="37" name="Arrondir un rectangle avec un coin du même côté 15">
              <a:extLst>
                <a:ext uri="{FF2B5EF4-FFF2-40B4-BE49-F238E27FC236}">
                  <a16:creationId xmlns:a16="http://schemas.microsoft.com/office/drawing/2014/main" id="{90A690CD-B241-4FB0-A121-2AF6FDC9F4D2}"/>
                </a:ext>
              </a:extLst>
            </p:cNvPr>
            <p:cNvSpPr/>
            <p:nvPr/>
          </p:nvSpPr>
          <p:spPr>
            <a:xfrm rot="10800000">
              <a:off x="1872568" y="168023"/>
              <a:ext cx="1473723" cy="406806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ndir un rectangle avec un coin du même côté 4">
              <a:extLst>
                <a:ext uri="{FF2B5EF4-FFF2-40B4-BE49-F238E27FC236}">
                  <a16:creationId xmlns:a16="http://schemas.microsoft.com/office/drawing/2014/main" id="{3EEE0D55-E097-4D6C-8A20-35D3746136CA}"/>
                </a:ext>
              </a:extLst>
            </p:cNvPr>
            <p:cNvSpPr/>
            <p:nvPr/>
          </p:nvSpPr>
          <p:spPr>
            <a:xfrm>
              <a:off x="1952395" y="244876"/>
              <a:ext cx="1382366" cy="404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4400" b="1" dirty="0">
                  <a:latin typeface="Corbel" pitchFamily="34" charset="0"/>
                </a:rPr>
                <a:t>2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Logement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Améliorer la PEB</a:t>
              </a:r>
              <a:endParaRPr lang="fr-FR" sz="2200" dirty="0">
                <a:latin typeface="Corbel" pitchFamily="34" charset="0"/>
              </a:endParaRPr>
            </a:p>
          </p:txBody>
        </p:sp>
      </p:grpSp>
      <p:grpSp>
        <p:nvGrpSpPr>
          <p:cNvPr id="39" name="Groupe 17">
            <a:extLst>
              <a:ext uri="{FF2B5EF4-FFF2-40B4-BE49-F238E27FC236}">
                <a16:creationId xmlns:a16="http://schemas.microsoft.com/office/drawing/2014/main" id="{F92C5AEC-4187-439F-B2DC-B3F869C5EF18}"/>
              </a:ext>
            </a:extLst>
          </p:cNvPr>
          <p:cNvGrpSpPr>
            <a:grpSpLocks/>
          </p:cNvGrpSpPr>
          <p:nvPr/>
        </p:nvGrpSpPr>
        <p:grpSpPr bwMode="auto">
          <a:xfrm>
            <a:off x="3801151" y="3760001"/>
            <a:ext cx="1471612" cy="2836800"/>
            <a:chOff x="3493426" y="1828799"/>
            <a:chExt cx="1471346" cy="2235200"/>
          </a:xfrm>
        </p:grpSpPr>
        <p:sp>
          <p:nvSpPr>
            <p:cNvPr id="40" name="Arrondir un rectangle avec un coin du même côté 18">
              <a:extLst>
                <a:ext uri="{FF2B5EF4-FFF2-40B4-BE49-F238E27FC236}">
                  <a16:creationId xmlns:a16="http://schemas.microsoft.com/office/drawing/2014/main" id="{10DBAE75-AC84-4487-B6A9-368AA08D8516}"/>
                </a:ext>
              </a:extLst>
            </p:cNvPr>
            <p:cNvSpPr/>
            <p:nvPr/>
          </p:nvSpPr>
          <p:spPr>
            <a:xfrm rot="10800000">
              <a:off x="3493426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ndir un rectangle avec un coin du même côté 4">
              <a:extLst>
                <a:ext uri="{FF2B5EF4-FFF2-40B4-BE49-F238E27FC236}">
                  <a16:creationId xmlns:a16="http://schemas.microsoft.com/office/drawing/2014/main" id="{75D9EA1A-3EE9-476F-A48F-CD036CF5E708}"/>
                </a:ext>
              </a:extLst>
            </p:cNvPr>
            <p:cNvSpPr/>
            <p:nvPr/>
          </p:nvSpPr>
          <p:spPr>
            <a:xfrm>
              <a:off x="3539455" y="1851183"/>
              <a:ext cx="1379289" cy="216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4400" b="1" dirty="0">
                  <a:latin typeface="Corbel" pitchFamily="34" charset="0"/>
                </a:rPr>
                <a:t>3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Tertiaire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Améliorer la PEB</a:t>
              </a:r>
              <a:endParaRPr lang="fr-FR" sz="2000" dirty="0">
                <a:latin typeface="Corbel" pitchFamily="34" charset="0"/>
              </a:endParaRPr>
            </a:p>
          </p:txBody>
        </p:sp>
      </p:grpSp>
      <p:grpSp>
        <p:nvGrpSpPr>
          <p:cNvPr id="42" name="Groupe 20">
            <a:extLst>
              <a:ext uri="{FF2B5EF4-FFF2-40B4-BE49-F238E27FC236}">
                <a16:creationId xmlns:a16="http://schemas.microsoft.com/office/drawing/2014/main" id="{4CF53102-5FD4-49A9-AC14-C430E73E0B17}"/>
              </a:ext>
            </a:extLst>
          </p:cNvPr>
          <p:cNvGrpSpPr>
            <a:grpSpLocks/>
          </p:cNvGrpSpPr>
          <p:nvPr/>
        </p:nvGrpSpPr>
        <p:grpSpPr bwMode="auto">
          <a:xfrm>
            <a:off x="5465763" y="3760552"/>
            <a:ext cx="1471612" cy="2836800"/>
            <a:chOff x="5111908" y="51168"/>
            <a:chExt cx="1471346" cy="4117347"/>
          </a:xfrm>
        </p:grpSpPr>
        <p:sp>
          <p:nvSpPr>
            <p:cNvPr id="43" name="Arrondir un rectangle avec un coin du même côté 21">
              <a:extLst>
                <a:ext uri="{FF2B5EF4-FFF2-40B4-BE49-F238E27FC236}">
                  <a16:creationId xmlns:a16="http://schemas.microsoft.com/office/drawing/2014/main" id="{4503D4DF-976F-418C-AF7F-7C02045A81F0}"/>
                </a:ext>
              </a:extLst>
            </p:cNvPr>
            <p:cNvSpPr/>
            <p:nvPr/>
          </p:nvSpPr>
          <p:spPr>
            <a:xfrm rot="10800000">
              <a:off x="5111908" y="51168"/>
              <a:ext cx="1471346" cy="411734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ndir un rectangle avec un coin du même côté 4">
              <a:extLst>
                <a:ext uri="{FF2B5EF4-FFF2-40B4-BE49-F238E27FC236}">
                  <a16:creationId xmlns:a16="http://schemas.microsoft.com/office/drawing/2014/main" id="{FB3A3902-C1D1-468E-8F85-0A72D19CFE4E}"/>
                </a:ext>
              </a:extLst>
            </p:cNvPr>
            <p:cNvSpPr/>
            <p:nvPr/>
          </p:nvSpPr>
          <p:spPr>
            <a:xfrm>
              <a:off x="5157937" y="115248"/>
              <a:ext cx="1379289" cy="329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4400" b="1" dirty="0">
                  <a:latin typeface="Corbel" pitchFamily="34" charset="0"/>
                </a:rPr>
                <a:t>4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EnR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900" b="1" dirty="0">
                  <a:solidFill>
                    <a:schemeClr val="tx1"/>
                  </a:solidFill>
                  <a:latin typeface="Corbel" pitchFamily="34" charset="0"/>
                </a:rPr>
                <a:t>Augmenter </a:t>
              </a: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la </a:t>
              </a:r>
              <a:r>
                <a:rPr lang="fr-FR" sz="2000" b="1" dirty="0" err="1">
                  <a:solidFill>
                    <a:schemeClr val="tx1"/>
                  </a:solidFill>
                  <a:latin typeface="Corbel" pitchFamily="34" charset="0"/>
                </a:rPr>
                <a:t>quote</a:t>
              </a: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- part</a:t>
              </a:r>
              <a:endParaRPr lang="fr-FR" sz="2000" dirty="0">
                <a:latin typeface="Corbel" pitchFamily="34" charset="0"/>
              </a:endParaRPr>
            </a:p>
          </p:txBody>
        </p:sp>
      </p:grpSp>
      <p:grpSp>
        <p:nvGrpSpPr>
          <p:cNvPr id="45" name="Groupe 23">
            <a:extLst>
              <a:ext uri="{FF2B5EF4-FFF2-40B4-BE49-F238E27FC236}">
                <a16:creationId xmlns:a16="http://schemas.microsoft.com/office/drawing/2014/main" id="{3345C4FC-E8D7-428E-8778-68A28ACC9E0D}"/>
              </a:ext>
            </a:extLst>
          </p:cNvPr>
          <p:cNvGrpSpPr>
            <a:grpSpLocks/>
          </p:cNvGrpSpPr>
          <p:nvPr/>
        </p:nvGrpSpPr>
        <p:grpSpPr bwMode="auto">
          <a:xfrm>
            <a:off x="7126057" y="3777780"/>
            <a:ext cx="1471612" cy="2836800"/>
            <a:chOff x="6730392" y="1828799"/>
            <a:chExt cx="1471346" cy="2235200"/>
          </a:xfrm>
        </p:grpSpPr>
        <p:sp>
          <p:nvSpPr>
            <p:cNvPr id="46" name="Arrondir un rectangle avec un coin du même côté 24">
              <a:extLst>
                <a:ext uri="{FF2B5EF4-FFF2-40B4-BE49-F238E27FC236}">
                  <a16:creationId xmlns:a16="http://schemas.microsoft.com/office/drawing/2014/main" id="{EB15720F-CA61-4B20-92CC-883F62ADD345}"/>
                </a:ext>
              </a:extLst>
            </p:cNvPr>
            <p:cNvSpPr/>
            <p:nvPr/>
          </p:nvSpPr>
          <p:spPr>
            <a:xfrm rot="10800000">
              <a:off x="6730392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ndir un rectangle avec un coin du même côté 4">
              <a:extLst>
                <a:ext uri="{FF2B5EF4-FFF2-40B4-BE49-F238E27FC236}">
                  <a16:creationId xmlns:a16="http://schemas.microsoft.com/office/drawing/2014/main" id="{C660FE08-894D-45A6-9AB0-D0853514B46E}"/>
                </a:ext>
              </a:extLst>
            </p:cNvPr>
            <p:cNvSpPr/>
            <p:nvPr/>
          </p:nvSpPr>
          <p:spPr>
            <a:xfrm rot="21600000">
              <a:off x="6776418" y="1828799"/>
              <a:ext cx="1379289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4400" b="1" dirty="0">
                  <a:latin typeface="Corbel" pitchFamily="34" charset="0"/>
                </a:rPr>
                <a:t>5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Mobilité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Améliorer la mobilité</a:t>
              </a:r>
              <a:endParaRPr lang="fr-FR" sz="2000" dirty="0"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pic>
        <p:nvPicPr>
          <p:cNvPr id="2" name="Picture 4" descr="Résultat de recherche d'images pour &quot;pilote dessin&quot;">
            <a:extLst>
              <a:ext uri="{FF2B5EF4-FFF2-40B4-BE49-F238E27FC236}">
                <a16:creationId xmlns:a16="http://schemas.microsoft.com/office/drawing/2014/main" id="{11F3AE06-8998-4B66-922D-3E7691799A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5" y="2420888"/>
            <a:ext cx="14724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logement  dessin&quot;">
            <a:extLst>
              <a:ext uri="{FF2B5EF4-FFF2-40B4-BE49-F238E27FC236}">
                <a16:creationId xmlns:a16="http://schemas.microsoft.com/office/drawing/2014/main" id="{0086B5A2-364C-4302-AA73-20877A616FB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26" y="2420888"/>
            <a:ext cx="14724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bâtiment industriel dessin&quot;">
            <a:extLst>
              <a:ext uri="{FF2B5EF4-FFF2-40B4-BE49-F238E27FC236}">
                <a16:creationId xmlns:a16="http://schemas.microsoft.com/office/drawing/2014/main" id="{BAAC6DAA-D88E-423A-ADD3-E97F2F6D354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63" y="2418457"/>
            <a:ext cx="14724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ésultat de recherche d'images pour &quot;EnR dessin&quot;">
            <a:extLst>
              <a:ext uri="{FF2B5EF4-FFF2-40B4-BE49-F238E27FC236}">
                <a16:creationId xmlns:a16="http://schemas.microsoft.com/office/drawing/2014/main" id="{A087FB4E-56B9-40B7-AD1C-7926E3AA96F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44" y="2432631"/>
            <a:ext cx="14724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ésultat de recherche d'images pour &quot;mobilité dessin&quot;">
            <a:extLst>
              <a:ext uri="{FF2B5EF4-FFF2-40B4-BE49-F238E27FC236}">
                <a16:creationId xmlns:a16="http://schemas.microsoft.com/office/drawing/2014/main" id="{64542888-6010-4ABA-84EC-9D176F9010C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26" y="2421080"/>
            <a:ext cx="14724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ésultat de recherche d'images pour &quot;plan d'actions dessin&quot;">
            <a:extLst>
              <a:ext uri="{FF2B5EF4-FFF2-40B4-BE49-F238E27FC236}">
                <a16:creationId xmlns:a16="http://schemas.microsoft.com/office/drawing/2014/main" id="{1C6CDC3C-E9D2-4DB2-92FE-E121F280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28">
            <a:off x="-142270" y="61112"/>
            <a:ext cx="2466975" cy="184785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234521" y="1707388"/>
            <a:ext cx="2949049" cy="381642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21" y="1556792"/>
            <a:ext cx="29693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Axe structurel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30" name="Groupe 11">
            <a:extLst>
              <a:ext uri="{FF2B5EF4-FFF2-40B4-BE49-F238E27FC236}">
                <a16:creationId xmlns:a16="http://schemas.microsoft.com/office/drawing/2014/main" id="{ED58ECA7-5F4E-4368-8692-5844BA8E852C}"/>
              </a:ext>
            </a:extLst>
          </p:cNvPr>
          <p:cNvGrpSpPr>
            <a:grpSpLocks/>
          </p:cNvGrpSpPr>
          <p:nvPr/>
        </p:nvGrpSpPr>
        <p:grpSpPr bwMode="auto">
          <a:xfrm>
            <a:off x="3361739" y="1767308"/>
            <a:ext cx="5284590" cy="1442635"/>
            <a:chOff x="256463" y="1828799"/>
            <a:chExt cx="1471346" cy="2235200"/>
          </a:xfrm>
        </p:grpSpPr>
        <p:sp>
          <p:nvSpPr>
            <p:cNvPr id="34" name="Arrondir un rectangle avec un coin du même côté 12">
              <a:extLst>
                <a:ext uri="{FF2B5EF4-FFF2-40B4-BE49-F238E27FC236}">
                  <a16:creationId xmlns:a16="http://schemas.microsoft.com/office/drawing/2014/main" id="{27C89FB0-6472-4662-9F2D-B7C31DF0CFD3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ndir un rectangle avec un coin du même côté 4">
              <a:extLst>
                <a:ext uri="{FF2B5EF4-FFF2-40B4-BE49-F238E27FC236}">
                  <a16:creationId xmlns:a16="http://schemas.microsoft.com/office/drawing/2014/main" id="{4A273B08-BB98-445C-8137-8AAF76CBC0FB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4400" b="1" dirty="0">
                <a:latin typeface="Corbel" pitchFamily="34" charset="0"/>
              </a:endParaRPr>
            </a:p>
          </p:txBody>
        </p:sp>
      </p:grpSp>
      <p:pic>
        <p:nvPicPr>
          <p:cNvPr id="2" name="Picture 4" descr="Résultat de recherche d'images pour &quot;pilote dessin&quot;">
            <a:extLst>
              <a:ext uri="{FF2B5EF4-FFF2-40B4-BE49-F238E27FC236}">
                <a16:creationId xmlns:a16="http://schemas.microsoft.com/office/drawing/2014/main" id="{11F3AE06-8998-4B66-922D-3E7691799A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842">
            <a:off x="95604" y="327852"/>
            <a:ext cx="1472400" cy="1296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ndir un rectangle avec un coin du même côté 4">
            <a:extLst>
              <a:ext uri="{FF2B5EF4-FFF2-40B4-BE49-F238E27FC236}">
                <a16:creationId xmlns:a16="http://schemas.microsoft.com/office/drawing/2014/main" id="{07779527-90A3-41B5-A5DC-308F58156A58}"/>
              </a:ext>
            </a:extLst>
          </p:cNvPr>
          <p:cNvSpPr/>
          <p:nvPr/>
        </p:nvSpPr>
        <p:spPr bwMode="auto">
          <a:xfrm>
            <a:off x="3462895" y="1511589"/>
            <a:ext cx="5018118" cy="1514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ct val="35000"/>
              </a:spcAft>
              <a:defRPr/>
            </a:pPr>
            <a:r>
              <a:rPr lang="fr-FR" sz="3400" b="1" dirty="0">
                <a:latin typeface="Corbel" pitchFamily="34" charset="0"/>
              </a:rPr>
              <a:t>S1</a:t>
            </a:r>
          </a:p>
          <a:p>
            <a:pPr algn="ctr">
              <a:spcAft>
                <a:spcPct val="3500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orbel" pitchFamily="34" charset="0"/>
              </a:rPr>
              <a:t>Créer un </a:t>
            </a:r>
            <a:r>
              <a:rPr lang="fr-FR" b="1" dirty="0">
                <a:solidFill>
                  <a:schemeClr val="tx1"/>
                </a:solidFill>
                <a:latin typeface="Corbel" pitchFamily="34" charset="0"/>
              </a:rPr>
              <a:t>référent</a:t>
            </a:r>
            <a:r>
              <a:rPr lang="fr-FR" sz="2000" dirty="0">
                <a:solidFill>
                  <a:schemeClr val="tx1"/>
                </a:solidFill>
                <a:latin typeface="Corbel" pitchFamily="34" charset="0"/>
              </a:rPr>
              <a:t> en charge du pilotage de la politique Energie Climat au sein du BEP</a:t>
            </a:r>
            <a:endParaRPr lang="fr-FR" sz="2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5122" name="Picture 2" descr="Résultat de recherche d'images pour &quot;référent dessin&quot;">
            <a:extLst>
              <a:ext uri="{FF2B5EF4-FFF2-40B4-BE49-F238E27FC236}">
                <a16:creationId xmlns:a16="http://schemas.microsoft.com/office/drawing/2014/main" id="{09030CF1-14EB-4EF0-AFE9-CB78A598376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10">
            <a:off x="7562309" y="1551014"/>
            <a:ext cx="1201508" cy="1008567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e 14">
            <a:extLst>
              <a:ext uri="{FF2B5EF4-FFF2-40B4-BE49-F238E27FC236}">
                <a16:creationId xmlns:a16="http://schemas.microsoft.com/office/drawing/2014/main" id="{EF5ED33D-A67B-49AF-8F0A-5C2712D9FFC2}"/>
              </a:ext>
            </a:extLst>
          </p:cNvPr>
          <p:cNvGrpSpPr>
            <a:grpSpLocks/>
          </p:cNvGrpSpPr>
          <p:nvPr/>
        </p:nvGrpSpPr>
        <p:grpSpPr bwMode="auto">
          <a:xfrm>
            <a:off x="3068802" y="2991423"/>
            <a:ext cx="6019185" cy="1232479"/>
            <a:chOff x="1735042" y="-791788"/>
            <a:chExt cx="2134116" cy="5393890"/>
          </a:xfrm>
        </p:grpSpPr>
        <p:sp>
          <p:nvSpPr>
            <p:cNvPr id="49" name="Arrondir un rectangle avec un coin du même côté 15">
              <a:extLst>
                <a:ext uri="{FF2B5EF4-FFF2-40B4-BE49-F238E27FC236}">
                  <a16:creationId xmlns:a16="http://schemas.microsoft.com/office/drawing/2014/main" id="{1C155828-5FF0-415E-9FDC-A9ACE67F63D0}"/>
                </a:ext>
              </a:extLst>
            </p:cNvPr>
            <p:cNvSpPr/>
            <p:nvPr/>
          </p:nvSpPr>
          <p:spPr>
            <a:xfrm rot="10800000">
              <a:off x="1852692" y="534042"/>
              <a:ext cx="1856650" cy="406806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rrondir un rectangle avec un coin du même côté 4">
              <a:extLst>
                <a:ext uri="{FF2B5EF4-FFF2-40B4-BE49-F238E27FC236}">
                  <a16:creationId xmlns:a16="http://schemas.microsoft.com/office/drawing/2014/main" id="{87FE3530-0553-43C1-B803-2FB8C7B984AD}"/>
                </a:ext>
              </a:extLst>
            </p:cNvPr>
            <p:cNvSpPr/>
            <p:nvPr/>
          </p:nvSpPr>
          <p:spPr>
            <a:xfrm>
              <a:off x="1735042" y="-791788"/>
              <a:ext cx="2134116" cy="4042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S2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Cadre </a:t>
              </a:r>
              <a:r>
                <a:rPr lang="fr-FR" b="1" dirty="0">
                  <a:solidFill>
                    <a:schemeClr val="tx1"/>
                  </a:solidFill>
                  <a:latin typeface="Corbel" pitchFamily="34" charset="0"/>
                </a:rPr>
                <a:t>communicationnel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pic>
        <p:nvPicPr>
          <p:cNvPr id="5126" name="Picture 6" descr="Résultat de recherche d'images pour &quot;communication dessin&quot;">
            <a:extLst>
              <a:ext uri="{FF2B5EF4-FFF2-40B4-BE49-F238E27FC236}">
                <a16:creationId xmlns:a16="http://schemas.microsoft.com/office/drawing/2014/main" id="{0A304C97-14DA-4C9A-A666-B3B516DF42A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662">
            <a:off x="7515838" y="3288271"/>
            <a:ext cx="1207442" cy="86711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ésultat de recherche d'images pour &quot;Futureproofed cities&quot;">
            <a:extLst>
              <a:ext uri="{FF2B5EF4-FFF2-40B4-BE49-F238E27FC236}">
                <a16:creationId xmlns:a16="http://schemas.microsoft.com/office/drawing/2014/main" id="{E5424F0B-3EF6-40CB-A320-59FB6F6F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39" y="2908977"/>
            <a:ext cx="2133518" cy="1241932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e 17">
            <a:extLst>
              <a:ext uri="{FF2B5EF4-FFF2-40B4-BE49-F238E27FC236}">
                <a16:creationId xmlns:a16="http://schemas.microsoft.com/office/drawing/2014/main" id="{B0695A4B-8100-4BFC-BF5A-1812FEBC76FB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4248819"/>
            <a:ext cx="2223339" cy="1555632"/>
            <a:chOff x="3476984" y="1626684"/>
            <a:chExt cx="1471346" cy="2474849"/>
          </a:xfrm>
        </p:grpSpPr>
        <p:sp>
          <p:nvSpPr>
            <p:cNvPr id="52" name="Arrondir un rectangle avec un coin du même côté 18">
              <a:extLst>
                <a:ext uri="{FF2B5EF4-FFF2-40B4-BE49-F238E27FC236}">
                  <a16:creationId xmlns:a16="http://schemas.microsoft.com/office/drawing/2014/main" id="{59C3882E-D08B-42C7-96A0-3DFB0E3EE2A8}"/>
                </a:ext>
              </a:extLst>
            </p:cNvPr>
            <p:cNvSpPr/>
            <p:nvPr/>
          </p:nvSpPr>
          <p:spPr>
            <a:xfrm rot="10800000">
              <a:off x="3476984" y="1866333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rrondir un rectangle avec un coin du même côté 4">
              <a:extLst>
                <a:ext uri="{FF2B5EF4-FFF2-40B4-BE49-F238E27FC236}">
                  <a16:creationId xmlns:a16="http://schemas.microsoft.com/office/drawing/2014/main" id="{995289DB-FE0D-4DB3-AEEE-88496E8B7500}"/>
                </a:ext>
              </a:extLst>
            </p:cNvPr>
            <p:cNvSpPr/>
            <p:nvPr/>
          </p:nvSpPr>
          <p:spPr>
            <a:xfrm>
              <a:off x="3516382" y="1626684"/>
              <a:ext cx="1379289" cy="216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S3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Recherche de </a:t>
              </a: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financements</a:t>
              </a:r>
              <a:endParaRPr lang="fr-FR" sz="2000" b="1" dirty="0">
                <a:latin typeface="Corbel" pitchFamily="34" charset="0"/>
              </a:endParaRPr>
            </a:p>
          </p:txBody>
        </p:sp>
      </p:grpSp>
      <p:pic>
        <p:nvPicPr>
          <p:cNvPr id="5132" name="Picture 12" descr="Résultat de recherche d'images pour &quot;financement dessin&quot;">
            <a:extLst>
              <a:ext uri="{FF2B5EF4-FFF2-40B4-BE49-F238E27FC236}">
                <a16:creationId xmlns:a16="http://schemas.microsoft.com/office/drawing/2014/main" id="{44275C3E-7317-4DBB-82C3-F80A6CB5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8329">
            <a:off x="3199292" y="4269665"/>
            <a:ext cx="1141883" cy="84438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e 20">
            <a:extLst>
              <a:ext uri="{FF2B5EF4-FFF2-40B4-BE49-F238E27FC236}">
                <a16:creationId xmlns:a16="http://schemas.microsoft.com/office/drawing/2014/main" id="{000FB391-DBBC-4893-BF77-27696EC3648D}"/>
              </a:ext>
            </a:extLst>
          </p:cNvPr>
          <p:cNvGrpSpPr>
            <a:grpSpLocks/>
          </p:cNvGrpSpPr>
          <p:nvPr/>
        </p:nvGrpSpPr>
        <p:grpSpPr bwMode="auto">
          <a:xfrm>
            <a:off x="5887877" y="4077436"/>
            <a:ext cx="2752872" cy="1733719"/>
            <a:chOff x="5080058" y="-864138"/>
            <a:chExt cx="1471346" cy="5032653"/>
          </a:xfrm>
        </p:grpSpPr>
        <p:sp>
          <p:nvSpPr>
            <p:cNvPr id="55" name="Arrondir un rectangle avec un coin du même côté 21">
              <a:extLst>
                <a:ext uri="{FF2B5EF4-FFF2-40B4-BE49-F238E27FC236}">
                  <a16:creationId xmlns:a16="http://schemas.microsoft.com/office/drawing/2014/main" id="{76A27DE7-D126-43D8-BE47-2F5798079940}"/>
                </a:ext>
              </a:extLst>
            </p:cNvPr>
            <p:cNvSpPr/>
            <p:nvPr/>
          </p:nvSpPr>
          <p:spPr>
            <a:xfrm rot="10800000">
              <a:off x="5080058" y="51167"/>
              <a:ext cx="1471346" cy="4117348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Arrondir un rectangle avec un coin du même côté 4">
              <a:extLst>
                <a:ext uri="{FF2B5EF4-FFF2-40B4-BE49-F238E27FC236}">
                  <a16:creationId xmlns:a16="http://schemas.microsoft.com/office/drawing/2014/main" id="{F89CB1B9-CBFC-45B5-B4A7-166C0B9BC4CB}"/>
                </a:ext>
              </a:extLst>
            </p:cNvPr>
            <p:cNvSpPr/>
            <p:nvPr/>
          </p:nvSpPr>
          <p:spPr>
            <a:xfrm>
              <a:off x="5107407" y="-864138"/>
              <a:ext cx="1379289" cy="32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000" b="1" dirty="0">
                  <a:latin typeface="Corbel" pitchFamily="34" charset="0"/>
                </a:rPr>
                <a:t>S4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Création d’un fonds d’investissement citoyen</a:t>
              </a:r>
              <a:endParaRPr lang="fr-FR" sz="2000" dirty="0">
                <a:latin typeface="Corbel" pitchFamily="34" charset="0"/>
              </a:endParaRPr>
            </a:p>
          </p:txBody>
        </p:sp>
      </p:grpSp>
      <p:grpSp>
        <p:nvGrpSpPr>
          <p:cNvPr id="57" name="Groupe 23">
            <a:extLst>
              <a:ext uri="{FF2B5EF4-FFF2-40B4-BE49-F238E27FC236}">
                <a16:creationId xmlns:a16="http://schemas.microsoft.com/office/drawing/2014/main" id="{A6375D24-82F2-4413-82D4-39E336C3E163}"/>
              </a:ext>
            </a:extLst>
          </p:cNvPr>
          <p:cNvGrpSpPr>
            <a:grpSpLocks/>
          </p:cNvGrpSpPr>
          <p:nvPr/>
        </p:nvGrpSpPr>
        <p:grpSpPr bwMode="auto">
          <a:xfrm>
            <a:off x="3154417" y="5754031"/>
            <a:ext cx="5479440" cy="969313"/>
            <a:chOff x="6536642" y="2173568"/>
            <a:chExt cx="1564266" cy="2945094"/>
          </a:xfrm>
        </p:grpSpPr>
        <p:sp>
          <p:nvSpPr>
            <p:cNvPr id="58" name="Arrondir un rectangle avec un coin du même côté 24">
              <a:extLst>
                <a:ext uri="{FF2B5EF4-FFF2-40B4-BE49-F238E27FC236}">
                  <a16:creationId xmlns:a16="http://schemas.microsoft.com/office/drawing/2014/main" id="{7F44E777-40C1-4B80-85B3-1B2693CB9FCF}"/>
                </a:ext>
              </a:extLst>
            </p:cNvPr>
            <p:cNvSpPr/>
            <p:nvPr/>
          </p:nvSpPr>
          <p:spPr>
            <a:xfrm rot="10800000">
              <a:off x="6629562" y="2579073"/>
              <a:ext cx="1471346" cy="253958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Arrondir un rectangle avec un coin du même côté 4">
              <a:extLst>
                <a:ext uri="{FF2B5EF4-FFF2-40B4-BE49-F238E27FC236}">
                  <a16:creationId xmlns:a16="http://schemas.microsoft.com/office/drawing/2014/main" id="{3061E59A-9254-40C3-A6F0-89F1A8943EF0}"/>
                </a:ext>
              </a:extLst>
            </p:cNvPr>
            <p:cNvSpPr/>
            <p:nvPr/>
          </p:nvSpPr>
          <p:spPr>
            <a:xfrm>
              <a:off x="6536642" y="2173568"/>
              <a:ext cx="499000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S5</a:t>
              </a: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60" name="Rectangle 9">
            <a:extLst>
              <a:ext uri="{FF2B5EF4-FFF2-40B4-BE49-F238E27FC236}">
                <a16:creationId xmlns:a16="http://schemas.microsoft.com/office/drawing/2014/main" id="{FD23B03F-8A37-4E4B-8A20-6DBB6926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81" y="5742384"/>
            <a:ext cx="43753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fr-FR" altLang="fr-FR" sz="2000" kern="0" dirty="0">
                <a:solidFill>
                  <a:schemeClr val="tx1"/>
                </a:solidFill>
                <a:latin typeface="Corbel" panose="020B0503020204020204" pitchFamily="34" charset="0"/>
              </a:rPr>
              <a:t>Actions de communication pour encourager les </a:t>
            </a:r>
            <a:r>
              <a:rPr lang="fr-FR" altLang="fr-FR" sz="2000" b="1" kern="0" dirty="0">
                <a:solidFill>
                  <a:schemeClr val="tx1"/>
                </a:solidFill>
                <a:latin typeface="Corbel" panose="020B0503020204020204" pitchFamily="34" charset="0"/>
              </a:rPr>
              <a:t>comportements URE</a:t>
            </a:r>
          </a:p>
        </p:txBody>
      </p:sp>
      <p:pic>
        <p:nvPicPr>
          <p:cNvPr id="5134" name="Picture 14" descr="Après le grand débat, des élections municipales « participatives » et «  inclusives » ?">
            <a:extLst>
              <a:ext uri="{FF2B5EF4-FFF2-40B4-BE49-F238E27FC236}">
                <a16:creationId xmlns:a16="http://schemas.microsoft.com/office/drawing/2014/main" id="{FA4F5AAC-556C-4060-BB2D-0DD3CAF0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397">
            <a:off x="7761939" y="4169861"/>
            <a:ext cx="1170192" cy="835851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5">
            <a:extLst>
              <a:ext uri="{FF2B5EF4-FFF2-40B4-BE49-F238E27FC236}">
                <a16:creationId xmlns:a16="http://schemas.microsoft.com/office/drawing/2014/main" id="{E09567A3-1C24-4F44-BEBD-B5345AB19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07" y="1988841"/>
            <a:ext cx="2827040" cy="42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Chapeauté par le BEP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Gestion supra communale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Communication et financement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8FF31A9C-AD04-454C-8CED-10583B03C3C2}"/>
              </a:ext>
            </a:extLst>
          </p:cNvPr>
          <p:cNvSpPr/>
          <p:nvPr/>
        </p:nvSpPr>
        <p:spPr>
          <a:xfrm>
            <a:off x="6290309" y="1919785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Étoile : 5 branches 43">
            <a:extLst>
              <a:ext uri="{FF2B5EF4-FFF2-40B4-BE49-F238E27FC236}">
                <a16:creationId xmlns:a16="http://schemas.microsoft.com/office/drawing/2014/main" id="{9B426418-980B-4588-82E0-4B615257765D}"/>
              </a:ext>
            </a:extLst>
          </p:cNvPr>
          <p:cNvSpPr/>
          <p:nvPr/>
        </p:nvSpPr>
        <p:spPr>
          <a:xfrm>
            <a:off x="6470949" y="3363824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4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145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5833650" y="2740937"/>
            <a:ext cx="2949049" cy="381642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782" y="5628265"/>
            <a:ext cx="29693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Axe logement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30" name="Groupe 11">
            <a:extLst>
              <a:ext uri="{FF2B5EF4-FFF2-40B4-BE49-F238E27FC236}">
                <a16:creationId xmlns:a16="http://schemas.microsoft.com/office/drawing/2014/main" id="{ED58ECA7-5F4E-4368-8692-5844BA8E852C}"/>
              </a:ext>
            </a:extLst>
          </p:cNvPr>
          <p:cNvGrpSpPr>
            <a:grpSpLocks/>
          </p:cNvGrpSpPr>
          <p:nvPr/>
        </p:nvGrpSpPr>
        <p:grpSpPr bwMode="auto">
          <a:xfrm>
            <a:off x="221782" y="1826243"/>
            <a:ext cx="2924035" cy="1442635"/>
            <a:chOff x="256463" y="1828799"/>
            <a:chExt cx="1471346" cy="2235200"/>
          </a:xfrm>
        </p:grpSpPr>
        <p:sp>
          <p:nvSpPr>
            <p:cNvPr id="34" name="Arrondir un rectangle avec un coin du même côté 12">
              <a:extLst>
                <a:ext uri="{FF2B5EF4-FFF2-40B4-BE49-F238E27FC236}">
                  <a16:creationId xmlns:a16="http://schemas.microsoft.com/office/drawing/2014/main" id="{27C89FB0-6472-4662-9F2D-B7C31DF0CFD3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ndir un rectangle avec un coin du même côté 4">
              <a:extLst>
                <a:ext uri="{FF2B5EF4-FFF2-40B4-BE49-F238E27FC236}">
                  <a16:creationId xmlns:a16="http://schemas.microsoft.com/office/drawing/2014/main" id="{4A273B08-BB98-445C-8137-8AAF76CBC0FB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4400" b="1" dirty="0">
                <a:latin typeface="Corbel" pitchFamily="34" charset="0"/>
              </a:endParaRPr>
            </a:p>
          </p:txBody>
        </p:sp>
      </p:grpSp>
      <p:sp>
        <p:nvSpPr>
          <p:cNvPr id="33" name="Arrondir un rectangle avec un coin du même côté 4">
            <a:extLst>
              <a:ext uri="{FF2B5EF4-FFF2-40B4-BE49-F238E27FC236}">
                <a16:creationId xmlns:a16="http://schemas.microsoft.com/office/drawing/2014/main" id="{07779527-90A3-41B5-A5DC-308F58156A58}"/>
              </a:ext>
            </a:extLst>
          </p:cNvPr>
          <p:cNvSpPr/>
          <p:nvPr/>
        </p:nvSpPr>
        <p:spPr bwMode="auto">
          <a:xfrm>
            <a:off x="234521" y="1587859"/>
            <a:ext cx="2819823" cy="1514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ct val="35000"/>
              </a:spcAft>
              <a:defRPr/>
            </a:pPr>
            <a:r>
              <a:rPr lang="fr-FR" sz="3400" b="1" dirty="0">
                <a:latin typeface="Corbel" pitchFamily="34" charset="0"/>
              </a:rPr>
              <a:t>BR1</a:t>
            </a:r>
          </a:p>
          <a:p>
            <a:pPr algn="ctr">
              <a:spcAft>
                <a:spcPct val="3500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rbel" pitchFamily="34" charset="0"/>
              </a:rPr>
              <a:t>Plateforme de rénovation énergétique</a:t>
            </a:r>
          </a:p>
        </p:txBody>
      </p:sp>
      <p:grpSp>
        <p:nvGrpSpPr>
          <p:cNvPr id="48" name="Groupe 14">
            <a:extLst>
              <a:ext uri="{FF2B5EF4-FFF2-40B4-BE49-F238E27FC236}">
                <a16:creationId xmlns:a16="http://schemas.microsoft.com/office/drawing/2014/main" id="{EF5ED33D-A67B-49AF-8F0A-5C2712D9FFC2}"/>
              </a:ext>
            </a:extLst>
          </p:cNvPr>
          <p:cNvGrpSpPr>
            <a:grpSpLocks/>
          </p:cNvGrpSpPr>
          <p:nvPr/>
        </p:nvGrpSpPr>
        <p:grpSpPr bwMode="auto">
          <a:xfrm>
            <a:off x="3209947" y="1510434"/>
            <a:ext cx="2394465" cy="1774550"/>
            <a:chOff x="1830697" y="-240463"/>
            <a:chExt cx="1925954" cy="4842565"/>
          </a:xfrm>
        </p:grpSpPr>
        <p:sp>
          <p:nvSpPr>
            <p:cNvPr id="49" name="Arrondir un rectangle avec un coin du même côté 15">
              <a:extLst>
                <a:ext uri="{FF2B5EF4-FFF2-40B4-BE49-F238E27FC236}">
                  <a16:creationId xmlns:a16="http://schemas.microsoft.com/office/drawing/2014/main" id="{1C155828-5FF0-415E-9FDC-A9ACE67F63D0}"/>
                </a:ext>
              </a:extLst>
            </p:cNvPr>
            <p:cNvSpPr/>
            <p:nvPr/>
          </p:nvSpPr>
          <p:spPr>
            <a:xfrm rot="10800000">
              <a:off x="1852692" y="534042"/>
              <a:ext cx="1856650" cy="406806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rrondir un rectangle avec un coin du même côté 4">
              <a:extLst>
                <a:ext uri="{FF2B5EF4-FFF2-40B4-BE49-F238E27FC236}">
                  <a16:creationId xmlns:a16="http://schemas.microsoft.com/office/drawing/2014/main" id="{87FE3530-0553-43C1-B803-2FB8C7B984AD}"/>
                </a:ext>
              </a:extLst>
            </p:cNvPr>
            <p:cNvSpPr/>
            <p:nvPr/>
          </p:nvSpPr>
          <p:spPr>
            <a:xfrm>
              <a:off x="1830697" y="-240463"/>
              <a:ext cx="1925954" cy="4042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BR2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Groupements d’achat à destination des citoyens</a:t>
              </a:r>
              <a:endParaRPr lang="fr-FR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51" name="Groupe 17">
            <a:extLst>
              <a:ext uri="{FF2B5EF4-FFF2-40B4-BE49-F238E27FC236}">
                <a16:creationId xmlns:a16="http://schemas.microsoft.com/office/drawing/2014/main" id="{B0695A4B-8100-4BFC-BF5A-1812FEBC76FB}"/>
              </a:ext>
            </a:extLst>
          </p:cNvPr>
          <p:cNvGrpSpPr>
            <a:grpSpLocks/>
          </p:cNvGrpSpPr>
          <p:nvPr/>
        </p:nvGrpSpPr>
        <p:grpSpPr bwMode="auto">
          <a:xfrm>
            <a:off x="194128" y="3187191"/>
            <a:ext cx="2212267" cy="1607225"/>
            <a:chOff x="3475034" y="1427376"/>
            <a:chExt cx="1471346" cy="2550139"/>
          </a:xfrm>
        </p:grpSpPr>
        <p:sp>
          <p:nvSpPr>
            <p:cNvPr id="52" name="Arrondir un rectangle avec un coin du même côté 18">
              <a:extLst>
                <a:ext uri="{FF2B5EF4-FFF2-40B4-BE49-F238E27FC236}">
                  <a16:creationId xmlns:a16="http://schemas.microsoft.com/office/drawing/2014/main" id="{59C3882E-D08B-42C7-96A0-3DFB0E3EE2A8}"/>
                </a:ext>
              </a:extLst>
            </p:cNvPr>
            <p:cNvSpPr/>
            <p:nvPr/>
          </p:nvSpPr>
          <p:spPr>
            <a:xfrm rot="10800000">
              <a:off x="3475034" y="1742316"/>
              <a:ext cx="1471346" cy="223519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rrondir un rectangle avec un coin du même côté 4">
              <a:extLst>
                <a:ext uri="{FF2B5EF4-FFF2-40B4-BE49-F238E27FC236}">
                  <a16:creationId xmlns:a16="http://schemas.microsoft.com/office/drawing/2014/main" id="{995289DB-FE0D-4DB3-AEEE-88496E8B7500}"/>
                </a:ext>
              </a:extLst>
            </p:cNvPr>
            <p:cNvSpPr/>
            <p:nvPr/>
          </p:nvSpPr>
          <p:spPr>
            <a:xfrm>
              <a:off x="3484451" y="1427376"/>
              <a:ext cx="1379289" cy="2273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BR3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Simplification administrative</a:t>
              </a:r>
              <a:endParaRPr lang="fr-FR" b="1" dirty="0">
                <a:latin typeface="Corbel" pitchFamily="34" charset="0"/>
              </a:endParaRPr>
            </a:p>
          </p:txBody>
        </p:sp>
      </p:grpSp>
      <p:grpSp>
        <p:nvGrpSpPr>
          <p:cNvPr id="54" name="Groupe 20">
            <a:extLst>
              <a:ext uri="{FF2B5EF4-FFF2-40B4-BE49-F238E27FC236}">
                <a16:creationId xmlns:a16="http://schemas.microsoft.com/office/drawing/2014/main" id="{000FB391-DBBC-4893-BF77-27696EC3648D}"/>
              </a:ext>
            </a:extLst>
          </p:cNvPr>
          <p:cNvGrpSpPr>
            <a:grpSpLocks/>
          </p:cNvGrpSpPr>
          <p:nvPr/>
        </p:nvGrpSpPr>
        <p:grpSpPr bwMode="auto">
          <a:xfrm>
            <a:off x="2503850" y="3212977"/>
            <a:ext cx="2212267" cy="1581440"/>
            <a:chOff x="5080058" y="-444233"/>
            <a:chExt cx="1471346" cy="4612748"/>
          </a:xfrm>
        </p:grpSpPr>
        <p:sp>
          <p:nvSpPr>
            <p:cNvPr id="55" name="Arrondir un rectangle avec un coin du même côté 21">
              <a:extLst>
                <a:ext uri="{FF2B5EF4-FFF2-40B4-BE49-F238E27FC236}">
                  <a16:creationId xmlns:a16="http://schemas.microsoft.com/office/drawing/2014/main" id="{76A27DE7-D126-43D8-BE47-2F5798079940}"/>
                </a:ext>
              </a:extLst>
            </p:cNvPr>
            <p:cNvSpPr/>
            <p:nvPr/>
          </p:nvSpPr>
          <p:spPr>
            <a:xfrm rot="10800000">
              <a:off x="5080058" y="51167"/>
              <a:ext cx="1471346" cy="411734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56" name="Arrondir un rectangle avec un coin du même côté 4">
              <a:extLst>
                <a:ext uri="{FF2B5EF4-FFF2-40B4-BE49-F238E27FC236}">
                  <a16:creationId xmlns:a16="http://schemas.microsoft.com/office/drawing/2014/main" id="{F89CB1B9-CBFC-45B5-B4A7-166C0B9BC4CB}"/>
                </a:ext>
              </a:extLst>
            </p:cNvPr>
            <p:cNvSpPr/>
            <p:nvPr/>
          </p:nvSpPr>
          <p:spPr>
            <a:xfrm>
              <a:off x="5111112" y="-444233"/>
              <a:ext cx="1379289" cy="3294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BR4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Primes énergétiques</a:t>
              </a:r>
              <a:endParaRPr lang="fr-FR" dirty="0">
                <a:latin typeface="Corbel" pitchFamily="34" charset="0"/>
              </a:endParaRPr>
            </a:p>
          </p:txBody>
        </p:sp>
      </p:grpSp>
      <p:grpSp>
        <p:nvGrpSpPr>
          <p:cNvPr id="57" name="Groupe 23">
            <a:extLst>
              <a:ext uri="{FF2B5EF4-FFF2-40B4-BE49-F238E27FC236}">
                <a16:creationId xmlns:a16="http://schemas.microsoft.com/office/drawing/2014/main" id="{A6375D24-82F2-4413-82D4-39E336C3E163}"/>
              </a:ext>
            </a:extLst>
          </p:cNvPr>
          <p:cNvGrpSpPr>
            <a:grpSpLocks/>
          </p:cNvGrpSpPr>
          <p:nvPr/>
        </p:nvGrpSpPr>
        <p:grpSpPr bwMode="auto">
          <a:xfrm>
            <a:off x="-157891" y="5687814"/>
            <a:ext cx="4845034" cy="969313"/>
            <a:chOff x="6536642" y="2173568"/>
            <a:chExt cx="1564266" cy="2945094"/>
          </a:xfrm>
        </p:grpSpPr>
        <p:sp>
          <p:nvSpPr>
            <p:cNvPr id="58" name="Arrondir un rectangle avec un coin du même côté 24">
              <a:extLst>
                <a:ext uri="{FF2B5EF4-FFF2-40B4-BE49-F238E27FC236}">
                  <a16:creationId xmlns:a16="http://schemas.microsoft.com/office/drawing/2014/main" id="{7F44E777-40C1-4B80-85B3-1B2693CB9FCF}"/>
                </a:ext>
              </a:extLst>
            </p:cNvPr>
            <p:cNvSpPr/>
            <p:nvPr/>
          </p:nvSpPr>
          <p:spPr>
            <a:xfrm rot="10800000">
              <a:off x="6629562" y="2579073"/>
              <a:ext cx="1471346" cy="253958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59" name="Arrondir un rectangle avec un coin du même côté 4">
              <a:extLst>
                <a:ext uri="{FF2B5EF4-FFF2-40B4-BE49-F238E27FC236}">
                  <a16:creationId xmlns:a16="http://schemas.microsoft.com/office/drawing/2014/main" id="{3061E59A-9254-40C3-A6F0-89F1A8943EF0}"/>
                </a:ext>
              </a:extLst>
            </p:cNvPr>
            <p:cNvSpPr/>
            <p:nvPr/>
          </p:nvSpPr>
          <p:spPr>
            <a:xfrm>
              <a:off x="6536642" y="2173568"/>
              <a:ext cx="499000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BR7</a:t>
              </a: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60" name="Rectangle 9">
            <a:extLst>
              <a:ext uri="{FF2B5EF4-FFF2-40B4-BE49-F238E27FC236}">
                <a16:creationId xmlns:a16="http://schemas.microsoft.com/office/drawing/2014/main" id="{FD23B03F-8A37-4E4B-8A20-6DBB6926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52" y="5655493"/>
            <a:ext cx="40266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fr-FR" altLang="fr-FR" sz="2000" kern="0" dirty="0">
                <a:solidFill>
                  <a:schemeClr val="tx1"/>
                </a:solidFill>
                <a:latin typeface="Corbel" panose="020B0503020204020204" pitchFamily="34" charset="0"/>
              </a:rPr>
              <a:t>Habitat groupé – écoquartiers (réseau de chaleur)</a:t>
            </a:r>
            <a:endParaRPr lang="fr-FR" altLang="fr-FR" sz="2000" b="1" kern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pSp>
        <p:nvGrpSpPr>
          <p:cNvPr id="36" name="Groupe 20">
            <a:extLst>
              <a:ext uri="{FF2B5EF4-FFF2-40B4-BE49-F238E27FC236}">
                <a16:creationId xmlns:a16="http://schemas.microsoft.com/office/drawing/2014/main" id="{BA043C75-265B-470C-B86F-15A3C0E60274}"/>
              </a:ext>
            </a:extLst>
          </p:cNvPr>
          <p:cNvGrpSpPr>
            <a:grpSpLocks/>
          </p:cNvGrpSpPr>
          <p:nvPr/>
        </p:nvGrpSpPr>
        <p:grpSpPr bwMode="auto">
          <a:xfrm>
            <a:off x="4807740" y="3192085"/>
            <a:ext cx="1700032" cy="2495730"/>
            <a:chOff x="3687185" y="-5561980"/>
            <a:chExt cx="1471346" cy="4416204"/>
          </a:xfrm>
        </p:grpSpPr>
        <p:sp>
          <p:nvSpPr>
            <p:cNvPr id="37" name="Arrondir un rectangle avec un coin du même côté 21">
              <a:extLst>
                <a:ext uri="{FF2B5EF4-FFF2-40B4-BE49-F238E27FC236}">
                  <a16:creationId xmlns:a16="http://schemas.microsoft.com/office/drawing/2014/main" id="{10C876A5-077B-4CA7-8CC1-C823D381899F}"/>
                </a:ext>
              </a:extLst>
            </p:cNvPr>
            <p:cNvSpPr/>
            <p:nvPr/>
          </p:nvSpPr>
          <p:spPr>
            <a:xfrm rot="10800000">
              <a:off x="3687185" y="-5263124"/>
              <a:ext cx="1471346" cy="411734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38" name="Arrondir un rectangle avec un coin du même côté 4">
              <a:extLst>
                <a:ext uri="{FF2B5EF4-FFF2-40B4-BE49-F238E27FC236}">
                  <a16:creationId xmlns:a16="http://schemas.microsoft.com/office/drawing/2014/main" id="{63DA104D-CA9B-49B8-8031-DE9BD7CC6ED7}"/>
                </a:ext>
              </a:extLst>
            </p:cNvPr>
            <p:cNvSpPr/>
            <p:nvPr/>
          </p:nvSpPr>
          <p:spPr>
            <a:xfrm>
              <a:off x="3741132" y="-5561980"/>
              <a:ext cx="1283875" cy="32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BR6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Concours rénovation énergétique</a:t>
              </a:r>
              <a:endParaRPr lang="fr-FR" dirty="0">
                <a:latin typeface="Corbel" pitchFamily="34" charset="0"/>
              </a:endParaRPr>
            </a:p>
          </p:txBody>
        </p:sp>
      </p:grpSp>
      <p:grpSp>
        <p:nvGrpSpPr>
          <p:cNvPr id="39" name="Groupe 23">
            <a:extLst>
              <a:ext uri="{FF2B5EF4-FFF2-40B4-BE49-F238E27FC236}">
                <a16:creationId xmlns:a16="http://schemas.microsoft.com/office/drawing/2014/main" id="{D1D7CEE9-9997-436D-8452-8065A106E01D}"/>
              </a:ext>
            </a:extLst>
          </p:cNvPr>
          <p:cNvGrpSpPr>
            <a:grpSpLocks/>
          </p:cNvGrpSpPr>
          <p:nvPr/>
        </p:nvGrpSpPr>
        <p:grpSpPr bwMode="auto">
          <a:xfrm>
            <a:off x="-107356" y="4838716"/>
            <a:ext cx="4794499" cy="856034"/>
            <a:chOff x="6536642" y="2173568"/>
            <a:chExt cx="1564266" cy="2945094"/>
          </a:xfrm>
        </p:grpSpPr>
        <p:sp>
          <p:nvSpPr>
            <p:cNvPr id="40" name="Arrondir un rectangle avec un coin du même côté 24">
              <a:extLst>
                <a:ext uri="{FF2B5EF4-FFF2-40B4-BE49-F238E27FC236}">
                  <a16:creationId xmlns:a16="http://schemas.microsoft.com/office/drawing/2014/main" id="{F76CFE58-AC5F-43C9-A936-33518CABFE3C}"/>
                </a:ext>
              </a:extLst>
            </p:cNvPr>
            <p:cNvSpPr/>
            <p:nvPr/>
          </p:nvSpPr>
          <p:spPr>
            <a:xfrm rot="10800000">
              <a:off x="6629562" y="2579073"/>
              <a:ext cx="1471346" cy="253958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ndir un rectangle avec un coin du même côté 4">
              <a:extLst>
                <a:ext uri="{FF2B5EF4-FFF2-40B4-BE49-F238E27FC236}">
                  <a16:creationId xmlns:a16="http://schemas.microsoft.com/office/drawing/2014/main" id="{07237274-606B-4163-AE1E-66866C86D6F4}"/>
                </a:ext>
              </a:extLst>
            </p:cNvPr>
            <p:cNvSpPr/>
            <p:nvPr/>
          </p:nvSpPr>
          <p:spPr>
            <a:xfrm>
              <a:off x="6536642" y="2173568"/>
              <a:ext cx="499000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BR5</a:t>
              </a: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id="{BAE5A4A8-1C9A-4F3B-8051-34F31200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703" y="4803100"/>
            <a:ext cx="43753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fr-FR" altLang="fr-FR" sz="2000" kern="0" dirty="0">
                <a:solidFill>
                  <a:schemeClr val="tx1"/>
                </a:solidFill>
                <a:latin typeface="Corbel" panose="020B0503020204020204" pitchFamily="34" charset="0"/>
              </a:rPr>
              <a:t>Malette à outils énergétiques</a:t>
            </a:r>
            <a:endParaRPr lang="fr-FR" altLang="fr-FR" sz="2000" b="1" kern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Mise en place d'une plateforme départementale de rénovation énergétique de  l'habitat – Nièvre – Europe en BFC">
            <a:extLst>
              <a:ext uri="{FF2B5EF4-FFF2-40B4-BE49-F238E27FC236}">
                <a16:creationId xmlns:a16="http://schemas.microsoft.com/office/drawing/2014/main" id="{F302A27B-4F0F-4735-8022-AD2E5DD0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848">
            <a:off x="-85869" y="545123"/>
            <a:ext cx="2187874" cy="100167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7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groupements d'achats plébiscités par les PME">
            <a:extLst>
              <a:ext uri="{FF2B5EF4-FFF2-40B4-BE49-F238E27FC236}">
                <a16:creationId xmlns:a16="http://schemas.microsoft.com/office/drawing/2014/main" id="{4CDA3954-9345-4A4F-BFDF-D7238B04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9" y="1483125"/>
            <a:ext cx="1530592" cy="1177839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3116F962-7E9A-4882-B70A-00CA36BEB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116" y="2632246"/>
            <a:ext cx="2157715" cy="35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81% des consommations d’énergie = chauffage des maisons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Taux de rénovation annuel faible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Niveau D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44" name="Étoile : 5 branches 43">
            <a:extLst>
              <a:ext uri="{FF2B5EF4-FFF2-40B4-BE49-F238E27FC236}">
                <a16:creationId xmlns:a16="http://schemas.microsoft.com/office/drawing/2014/main" id="{0A94B06F-51A9-408F-97C0-14175442AE9A}"/>
              </a:ext>
            </a:extLst>
          </p:cNvPr>
          <p:cNvSpPr/>
          <p:nvPr/>
        </p:nvSpPr>
        <p:spPr>
          <a:xfrm>
            <a:off x="3408981" y="1953692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Étoile : 5 branches 44">
            <a:extLst>
              <a:ext uri="{FF2B5EF4-FFF2-40B4-BE49-F238E27FC236}">
                <a16:creationId xmlns:a16="http://schemas.microsoft.com/office/drawing/2014/main" id="{80B9B0A4-8257-4EB0-8CBC-3EC359FF5C4C}"/>
              </a:ext>
            </a:extLst>
          </p:cNvPr>
          <p:cNvSpPr/>
          <p:nvPr/>
        </p:nvSpPr>
        <p:spPr>
          <a:xfrm>
            <a:off x="4109934" y="3617279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Étoile : 5 branches 45">
            <a:extLst>
              <a:ext uri="{FF2B5EF4-FFF2-40B4-BE49-F238E27FC236}">
                <a16:creationId xmlns:a16="http://schemas.microsoft.com/office/drawing/2014/main" id="{6FC34CF3-85A6-4532-9DA6-6ADA974B15DB}"/>
              </a:ext>
            </a:extLst>
          </p:cNvPr>
          <p:cNvSpPr/>
          <p:nvPr/>
        </p:nvSpPr>
        <p:spPr>
          <a:xfrm>
            <a:off x="3625005" y="6260660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Étoile : 5 branches 46">
            <a:extLst>
              <a:ext uri="{FF2B5EF4-FFF2-40B4-BE49-F238E27FC236}">
                <a16:creationId xmlns:a16="http://schemas.microsoft.com/office/drawing/2014/main" id="{1C02A652-59B3-4CF6-B790-ED4A33CB5500}"/>
              </a:ext>
            </a:extLst>
          </p:cNvPr>
          <p:cNvSpPr/>
          <p:nvPr/>
        </p:nvSpPr>
        <p:spPr>
          <a:xfrm>
            <a:off x="1746378" y="3583684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02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302532" y="2854390"/>
            <a:ext cx="2949049" cy="381642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7" y="5735124"/>
            <a:ext cx="29693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Axe tertiaire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30" name="Groupe 11">
            <a:extLst>
              <a:ext uri="{FF2B5EF4-FFF2-40B4-BE49-F238E27FC236}">
                <a16:creationId xmlns:a16="http://schemas.microsoft.com/office/drawing/2014/main" id="{ED58ECA7-5F4E-4368-8692-5844BA8E852C}"/>
              </a:ext>
            </a:extLst>
          </p:cNvPr>
          <p:cNvGrpSpPr>
            <a:grpSpLocks/>
          </p:cNvGrpSpPr>
          <p:nvPr/>
        </p:nvGrpSpPr>
        <p:grpSpPr bwMode="auto">
          <a:xfrm>
            <a:off x="3409871" y="1772816"/>
            <a:ext cx="2296318" cy="1442635"/>
            <a:chOff x="256463" y="1828799"/>
            <a:chExt cx="1471346" cy="2235200"/>
          </a:xfrm>
        </p:grpSpPr>
        <p:sp>
          <p:nvSpPr>
            <p:cNvPr id="34" name="Arrondir un rectangle avec un coin du même côté 12">
              <a:extLst>
                <a:ext uri="{FF2B5EF4-FFF2-40B4-BE49-F238E27FC236}">
                  <a16:creationId xmlns:a16="http://schemas.microsoft.com/office/drawing/2014/main" id="{27C89FB0-6472-4662-9F2D-B7C31DF0CFD3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ndir un rectangle avec un coin du même côté 4">
              <a:extLst>
                <a:ext uri="{FF2B5EF4-FFF2-40B4-BE49-F238E27FC236}">
                  <a16:creationId xmlns:a16="http://schemas.microsoft.com/office/drawing/2014/main" id="{4A273B08-BB98-445C-8137-8AAF76CBC0FB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4400" b="1" dirty="0">
                <a:latin typeface="Corbel" pitchFamily="34" charset="0"/>
              </a:endParaRPr>
            </a:p>
          </p:txBody>
        </p:sp>
      </p:grpSp>
      <p:sp>
        <p:nvSpPr>
          <p:cNvPr id="33" name="Arrondir un rectangle avec un coin du même côté 4">
            <a:extLst>
              <a:ext uri="{FF2B5EF4-FFF2-40B4-BE49-F238E27FC236}">
                <a16:creationId xmlns:a16="http://schemas.microsoft.com/office/drawing/2014/main" id="{07779527-90A3-41B5-A5DC-308F58156A58}"/>
              </a:ext>
            </a:extLst>
          </p:cNvPr>
          <p:cNvSpPr/>
          <p:nvPr/>
        </p:nvSpPr>
        <p:spPr bwMode="auto">
          <a:xfrm>
            <a:off x="3221894" y="1568479"/>
            <a:ext cx="2574242" cy="14284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ct val="35000"/>
              </a:spcAft>
              <a:defRPr/>
            </a:pPr>
            <a:r>
              <a:rPr lang="fr-FR" sz="3400" b="1" dirty="0">
                <a:latin typeface="Corbel" pitchFamily="34" charset="0"/>
              </a:rPr>
              <a:t>BT1</a:t>
            </a:r>
          </a:p>
          <a:p>
            <a:pPr algn="ctr">
              <a:spcAft>
                <a:spcPct val="3500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orbel" pitchFamily="34" charset="0"/>
              </a:rPr>
              <a:t>CPE – Tiers investisseur</a:t>
            </a:r>
          </a:p>
        </p:txBody>
      </p:sp>
      <p:grpSp>
        <p:nvGrpSpPr>
          <p:cNvPr id="48" name="Groupe 14">
            <a:extLst>
              <a:ext uri="{FF2B5EF4-FFF2-40B4-BE49-F238E27FC236}">
                <a16:creationId xmlns:a16="http://schemas.microsoft.com/office/drawing/2014/main" id="{EF5ED33D-A67B-49AF-8F0A-5C2712D9FFC2}"/>
              </a:ext>
            </a:extLst>
          </p:cNvPr>
          <p:cNvGrpSpPr>
            <a:grpSpLocks/>
          </p:cNvGrpSpPr>
          <p:nvPr/>
        </p:nvGrpSpPr>
        <p:grpSpPr bwMode="auto">
          <a:xfrm>
            <a:off x="5633360" y="1672790"/>
            <a:ext cx="3393379" cy="1540186"/>
            <a:chOff x="1727855" y="246539"/>
            <a:chExt cx="2134116" cy="4203009"/>
          </a:xfrm>
        </p:grpSpPr>
        <p:sp>
          <p:nvSpPr>
            <p:cNvPr id="49" name="Arrondir un rectangle avec un coin du même côté 15">
              <a:extLst>
                <a:ext uri="{FF2B5EF4-FFF2-40B4-BE49-F238E27FC236}">
                  <a16:creationId xmlns:a16="http://schemas.microsoft.com/office/drawing/2014/main" id="{1C155828-5FF0-415E-9FDC-A9ACE67F63D0}"/>
                </a:ext>
              </a:extLst>
            </p:cNvPr>
            <p:cNvSpPr/>
            <p:nvPr/>
          </p:nvSpPr>
          <p:spPr>
            <a:xfrm rot="10800000">
              <a:off x="1852692" y="551392"/>
              <a:ext cx="1856650" cy="389815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rrondir un rectangle avec un coin du même côté 4">
              <a:extLst>
                <a:ext uri="{FF2B5EF4-FFF2-40B4-BE49-F238E27FC236}">
                  <a16:creationId xmlns:a16="http://schemas.microsoft.com/office/drawing/2014/main" id="{87FE3530-0553-43C1-B803-2FB8C7B984AD}"/>
                </a:ext>
              </a:extLst>
            </p:cNvPr>
            <p:cNvSpPr/>
            <p:nvPr/>
          </p:nvSpPr>
          <p:spPr>
            <a:xfrm>
              <a:off x="1727855" y="246539"/>
              <a:ext cx="2134116" cy="4042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BT2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Accompagnement à la rénovation énergétique</a:t>
              </a:r>
              <a:endParaRPr lang="fr-FR" b="1" dirty="0">
                <a:solidFill>
                  <a:schemeClr val="tx1"/>
                </a:solidFill>
                <a:latin typeface="Corbel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grpSp>
        <p:nvGrpSpPr>
          <p:cNvPr id="51" name="Groupe 17">
            <a:extLst>
              <a:ext uri="{FF2B5EF4-FFF2-40B4-BE49-F238E27FC236}">
                <a16:creationId xmlns:a16="http://schemas.microsoft.com/office/drawing/2014/main" id="{B0695A4B-8100-4BFC-BF5A-1812FEBC76FB}"/>
              </a:ext>
            </a:extLst>
          </p:cNvPr>
          <p:cNvGrpSpPr>
            <a:grpSpLocks/>
          </p:cNvGrpSpPr>
          <p:nvPr/>
        </p:nvGrpSpPr>
        <p:grpSpPr bwMode="auto">
          <a:xfrm>
            <a:off x="3300942" y="3176776"/>
            <a:ext cx="5518932" cy="877697"/>
            <a:chOff x="3461753" y="936060"/>
            <a:chExt cx="1503019" cy="2812735"/>
          </a:xfrm>
        </p:grpSpPr>
        <p:sp>
          <p:nvSpPr>
            <p:cNvPr id="52" name="Arrondir un rectangle avec un coin du même côté 18">
              <a:extLst>
                <a:ext uri="{FF2B5EF4-FFF2-40B4-BE49-F238E27FC236}">
                  <a16:creationId xmlns:a16="http://schemas.microsoft.com/office/drawing/2014/main" id="{59C3882E-D08B-42C7-96A0-3DFB0E3EE2A8}"/>
                </a:ext>
              </a:extLst>
            </p:cNvPr>
            <p:cNvSpPr/>
            <p:nvPr/>
          </p:nvSpPr>
          <p:spPr>
            <a:xfrm rot="10800000">
              <a:off x="3493426" y="1513597"/>
              <a:ext cx="1471346" cy="223519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rrondir un rectangle avec un coin du même côté 4">
              <a:extLst>
                <a:ext uri="{FF2B5EF4-FFF2-40B4-BE49-F238E27FC236}">
                  <a16:creationId xmlns:a16="http://schemas.microsoft.com/office/drawing/2014/main" id="{995289DB-FE0D-4DB3-AEEE-88496E8B7500}"/>
                </a:ext>
              </a:extLst>
            </p:cNvPr>
            <p:cNvSpPr/>
            <p:nvPr/>
          </p:nvSpPr>
          <p:spPr>
            <a:xfrm>
              <a:off x="3461753" y="936060"/>
              <a:ext cx="1417135" cy="216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BT3 </a:t>
              </a: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Eclairage public communal</a:t>
              </a:r>
              <a:endParaRPr lang="fr-FR" b="1" dirty="0">
                <a:latin typeface="Corbel" pitchFamily="34" charset="0"/>
              </a:endParaRPr>
            </a:p>
          </p:txBody>
        </p:sp>
      </p:grpSp>
      <p:grpSp>
        <p:nvGrpSpPr>
          <p:cNvPr id="54" name="Groupe 20">
            <a:extLst>
              <a:ext uri="{FF2B5EF4-FFF2-40B4-BE49-F238E27FC236}">
                <a16:creationId xmlns:a16="http://schemas.microsoft.com/office/drawing/2014/main" id="{000FB391-DBBC-4893-BF77-27696EC3648D}"/>
              </a:ext>
            </a:extLst>
          </p:cNvPr>
          <p:cNvGrpSpPr>
            <a:grpSpLocks/>
          </p:cNvGrpSpPr>
          <p:nvPr/>
        </p:nvGrpSpPr>
        <p:grpSpPr bwMode="auto">
          <a:xfrm>
            <a:off x="3402601" y="3963917"/>
            <a:ext cx="2160511" cy="1537936"/>
            <a:chOff x="5080058" y="-748949"/>
            <a:chExt cx="1471346" cy="4917464"/>
          </a:xfrm>
        </p:grpSpPr>
        <p:sp>
          <p:nvSpPr>
            <p:cNvPr id="55" name="Arrondir un rectangle avec un coin du même côté 21">
              <a:extLst>
                <a:ext uri="{FF2B5EF4-FFF2-40B4-BE49-F238E27FC236}">
                  <a16:creationId xmlns:a16="http://schemas.microsoft.com/office/drawing/2014/main" id="{76A27DE7-D126-43D8-BE47-2F5798079940}"/>
                </a:ext>
              </a:extLst>
            </p:cNvPr>
            <p:cNvSpPr/>
            <p:nvPr/>
          </p:nvSpPr>
          <p:spPr>
            <a:xfrm rot="10800000">
              <a:off x="5080058" y="51167"/>
              <a:ext cx="1471346" cy="411734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56" name="Arrondir un rectangle avec un coin du même côté 4">
              <a:extLst>
                <a:ext uri="{FF2B5EF4-FFF2-40B4-BE49-F238E27FC236}">
                  <a16:creationId xmlns:a16="http://schemas.microsoft.com/office/drawing/2014/main" id="{F89CB1B9-CBFC-45B5-B4A7-166C0B9BC4CB}"/>
                </a:ext>
              </a:extLst>
            </p:cNvPr>
            <p:cNvSpPr/>
            <p:nvPr/>
          </p:nvSpPr>
          <p:spPr>
            <a:xfrm>
              <a:off x="5106440" y="-748949"/>
              <a:ext cx="1379289" cy="3294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BT4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Challenge Ecole Zéro Watt</a:t>
              </a:r>
              <a:endParaRPr lang="fr-FR" dirty="0">
                <a:latin typeface="Corbel" pitchFamily="34" charset="0"/>
              </a:endParaRPr>
            </a:p>
          </p:txBody>
        </p:sp>
      </p:grpSp>
      <p:grpSp>
        <p:nvGrpSpPr>
          <p:cNvPr id="36" name="Groupe 20">
            <a:extLst>
              <a:ext uri="{FF2B5EF4-FFF2-40B4-BE49-F238E27FC236}">
                <a16:creationId xmlns:a16="http://schemas.microsoft.com/office/drawing/2014/main" id="{BA043C75-265B-470C-B86F-15A3C0E60274}"/>
              </a:ext>
            </a:extLst>
          </p:cNvPr>
          <p:cNvGrpSpPr>
            <a:grpSpLocks/>
          </p:cNvGrpSpPr>
          <p:nvPr/>
        </p:nvGrpSpPr>
        <p:grpSpPr bwMode="auto">
          <a:xfrm>
            <a:off x="5673568" y="3973463"/>
            <a:ext cx="3125456" cy="1528391"/>
            <a:chOff x="3797454" y="-3537712"/>
            <a:chExt cx="1471346" cy="4939789"/>
          </a:xfrm>
        </p:grpSpPr>
        <p:sp>
          <p:nvSpPr>
            <p:cNvPr id="37" name="Arrondir un rectangle avec un coin du même côté 21">
              <a:extLst>
                <a:ext uri="{FF2B5EF4-FFF2-40B4-BE49-F238E27FC236}">
                  <a16:creationId xmlns:a16="http://schemas.microsoft.com/office/drawing/2014/main" id="{10C876A5-077B-4CA7-8CC1-C823D381899F}"/>
                </a:ext>
              </a:extLst>
            </p:cNvPr>
            <p:cNvSpPr/>
            <p:nvPr/>
          </p:nvSpPr>
          <p:spPr>
            <a:xfrm rot="10800000">
              <a:off x="3797454" y="-2715272"/>
              <a:ext cx="1471346" cy="411734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38" name="Arrondir un rectangle avec un coin du même côté 4">
              <a:extLst>
                <a:ext uri="{FF2B5EF4-FFF2-40B4-BE49-F238E27FC236}">
                  <a16:creationId xmlns:a16="http://schemas.microsoft.com/office/drawing/2014/main" id="{63DA104D-CA9B-49B8-8031-DE9BD7CC6ED7}"/>
                </a:ext>
              </a:extLst>
            </p:cNvPr>
            <p:cNvSpPr/>
            <p:nvPr/>
          </p:nvSpPr>
          <p:spPr>
            <a:xfrm>
              <a:off x="3822432" y="-3537712"/>
              <a:ext cx="1379289" cy="32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BT6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Outils pour encourager les écogestes</a:t>
              </a:r>
              <a:endParaRPr lang="fr-FR" dirty="0">
                <a:latin typeface="Corbel" pitchFamily="34" charset="0"/>
              </a:endParaRPr>
            </a:p>
          </p:txBody>
        </p:sp>
      </p:grpSp>
      <p:grpSp>
        <p:nvGrpSpPr>
          <p:cNvPr id="39" name="Groupe 23">
            <a:extLst>
              <a:ext uri="{FF2B5EF4-FFF2-40B4-BE49-F238E27FC236}">
                <a16:creationId xmlns:a16="http://schemas.microsoft.com/office/drawing/2014/main" id="{D1D7CEE9-9997-436D-8452-8065A106E01D}"/>
              </a:ext>
            </a:extLst>
          </p:cNvPr>
          <p:cNvGrpSpPr>
            <a:grpSpLocks/>
          </p:cNvGrpSpPr>
          <p:nvPr/>
        </p:nvGrpSpPr>
        <p:grpSpPr bwMode="auto">
          <a:xfrm>
            <a:off x="3441340" y="5558369"/>
            <a:ext cx="5357670" cy="969313"/>
            <a:chOff x="6629562" y="2173568"/>
            <a:chExt cx="1471346" cy="2945094"/>
          </a:xfrm>
        </p:grpSpPr>
        <p:sp>
          <p:nvSpPr>
            <p:cNvPr id="40" name="Arrondir un rectangle avec un coin du même côté 24">
              <a:extLst>
                <a:ext uri="{FF2B5EF4-FFF2-40B4-BE49-F238E27FC236}">
                  <a16:creationId xmlns:a16="http://schemas.microsoft.com/office/drawing/2014/main" id="{F76CFE58-AC5F-43C9-A936-33518CABFE3C}"/>
                </a:ext>
              </a:extLst>
            </p:cNvPr>
            <p:cNvSpPr/>
            <p:nvPr/>
          </p:nvSpPr>
          <p:spPr>
            <a:xfrm rot="10800000">
              <a:off x="6629562" y="2579073"/>
              <a:ext cx="1471346" cy="253958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ndir un rectangle avec un coin du même côté 4">
              <a:extLst>
                <a:ext uri="{FF2B5EF4-FFF2-40B4-BE49-F238E27FC236}">
                  <a16:creationId xmlns:a16="http://schemas.microsoft.com/office/drawing/2014/main" id="{07237274-606B-4163-AE1E-66866C86D6F4}"/>
                </a:ext>
              </a:extLst>
            </p:cNvPr>
            <p:cNvSpPr/>
            <p:nvPr/>
          </p:nvSpPr>
          <p:spPr>
            <a:xfrm>
              <a:off x="6715418" y="2173568"/>
              <a:ext cx="499000" cy="218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BT5</a:t>
              </a:r>
              <a:endParaRPr lang="fr-FR" sz="12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id="{BAE5A4A8-1C9A-4F3B-8051-34F31200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12" y="5538257"/>
            <a:ext cx="42270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fr-FR" altLang="fr-FR" sz="2000" kern="0" dirty="0">
                <a:solidFill>
                  <a:schemeClr val="tx1"/>
                </a:solidFill>
                <a:latin typeface="Corbel" panose="020B0503020204020204" pitchFamily="34" charset="0"/>
              </a:rPr>
              <a:t>Création d’</a:t>
            </a:r>
            <a:r>
              <a:rPr lang="fr-FR" altLang="fr-FR" sz="2000" kern="0" dirty="0" err="1">
                <a:solidFill>
                  <a:schemeClr val="tx1"/>
                </a:solidFill>
                <a:latin typeface="Corbel" panose="020B0503020204020204" pitchFamily="34" charset="0"/>
              </a:rPr>
              <a:t>écoteam</a:t>
            </a:r>
            <a:endParaRPr lang="fr-FR" altLang="fr-FR" sz="2000" b="1" kern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Responsable PEB - neuf / rénovation - Certificateur PEB">
            <a:extLst>
              <a:ext uri="{FF2B5EF4-FFF2-40B4-BE49-F238E27FC236}">
                <a16:creationId xmlns:a16="http://schemas.microsoft.com/office/drawing/2014/main" id="{A0DD1810-8AF1-4B78-B3F7-C390EFF9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627">
            <a:off x="-12999" y="72876"/>
            <a:ext cx="2619375" cy="1743075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77A3F6BA-FFD5-417D-8927-3B18566A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07" y="2725519"/>
            <a:ext cx="2827040" cy="35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L’emploi sert le secteur tertiaire </a:t>
            </a: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(institutions scolaires)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Présence de 2 parcs d’activités économiques (BEP)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Nombre d’emplois en augmentation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44" name="Étoile : 5 branches 43">
            <a:extLst>
              <a:ext uri="{FF2B5EF4-FFF2-40B4-BE49-F238E27FC236}">
                <a16:creationId xmlns:a16="http://schemas.microsoft.com/office/drawing/2014/main" id="{76F105E0-90A5-483C-AAB9-B78FDEB498D0}"/>
              </a:ext>
            </a:extLst>
          </p:cNvPr>
          <p:cNvSpPr/>
          <p:nvPr/>
        </p:nvSpPr>
        <p:spPr>
          <a:xfrm>
            <a:off x="6300192" y="2081222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Étoile : 5 branches 44">
            <a:extLst>
              <a:ext uri="{FF2B5EF4-FFF2-40B4-BE49-F238E27FC236}">
                <a16:creationId xmlns:a16="http://schemas.microsoft.com/office/drawing/2014/main" id="{D786CCC9-0E07-470D-A330-1A8E155408CA}"/>
              </a:ext>
            </a:extLst>
          </p:cNvPr>
          <p:cNvSpPr/>
          <p:nvPr/>
        </p:nvSpPr>
        <p:spPr>
          <a:xfrm>
            <a:off x="7874596" y="3497210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Étoile : 5 branches 45">
            <a:extLst>
              <a:ext uri="{FF2B5EF4-FFF2-40B4-BE49-F238E27FC236}">
                <a16:creationId xmlns:a16="http://schemas.microsoft.com/office/drawing/2014/main" id="{05168D7E-71AE-4E6D-9EE0-58AF6C72667B}"/>
              </a:ext>
            </a:extLst>
          </p:cNvPr>
          <p:cNvSpPr/>
          <p:nvPr/>
        </p:nvSpPr>
        <p:spPr>
          <a:xfrm>
            <a:off x="4892659" y="4372037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81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630" y="58316"/>
            <a:ext cx="8832849" cy="6741368"/>
          </a:xfrm>
          <a:prstGeom prst="rect">
            <a:avLst/>
          </a:prstGeom>
          <a:solidFill>
            <a:srgbClr val="FFC000"/>
          </a:solidFill>
          <a:ln w="7937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accent2"/>
            </a:extrusionClr>
            <a:contourClr>
              <a:schemeClr val="accent6"/>
            </a:contourClr>
          </a:sp3d>
        </p:spPr>
        <p:txBody>
          <a:bodyPr wrap="none" anchor="ctr"/>
          <a:lstStyle/>
          <a:p>
            <a:pPr algn="ctr"/>
            <a:endParaRPr lang="fr-FR" altLang="fr-FR" dirty="0"/>
          </a:p>
        </p:txBody>
      </p:sp>
      <p:sp>
        <p:nvSpPr>
          <p:cNvPr id="37890" name="AutoShape 2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2" name="AutoShape 4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4" name="AutoShape 6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7896" name="AutoShape 8" descr="Résultat de recherche d'images pour &quot;Logo Fernel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1A709D3-3EFA-4F2F-B8B4-AEFE8B28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9144000" cy="1295400"/>
          </a:xfrm>
          <a:prstGeom prst="rect">
            <a:avLst/>
          </a:prstGeom>
          <a:solidFill>
            <a:srgbClr val="18942F"/>
          </a:solidFill>
          <a:ln w="79375">
            <a:noFill/>
            <a:miter lim="800000"/>
            <a:headEnd/>
            <a:tailEnd/>
          </a:ln>
          <a:effectLst>
            <a:outerShdw dist="63499" dir="3000090" algn="ctr" rotWithShape="0">
              <a:srgbClr val="808080">
                <a:alpha val="64000"/>
              </a:srgbClr>
            </a:outerShdw>
          </a:effec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BD5F425-4203-4A67-8766-61E4D208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4664"/>
            <a:ext cx="8534400" cy="1296144"/>
          </a:xfrm>
          <a:noFill/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</a:rPr>
              <a:t>PLAN </a:t>
            </a:r>
            <a:r>
              <a:rPr lang="fr-FR" altLang="fr-FR" sz="4000" b="1" cap="small" dirty="0">
                <a:solidFill>
                  <a:schemeClr val="bg1"/>
                </a:solidFill>
              </a:rPr>
              <a:t>é</a:t>
            </a:r>
            <a:r>
              <a:rPr lang="fr-FR" altLang="fr-FR" sz="3200" b="1" dirty="0">
                <a:solidFill>
                  <a:schemeClr val="bg1"/>
                </a:solidFill>
              </a:rPr>
              <a:t>NERGIE CLIMAT</a:t>
            </a:r>
            <a:br>
              <a:rPr lang="fr-FR" altLang="fr-FR" sz="2400" b="1" dirty="0">
                <a:solidFill>
                  <a:schemeClr val="bg1"/>
                </a:solidFill>
              </a:rPr>
            </a:br>
            <a:r>
              <a:rPr lang="fr-FR" altLang="fr-FR" sz="2800" b="1" cap="small" dirty="0">
                <a:solidFill>
                  <a:schemeClr val="bg1"/>
                </a:solidFill>
              </a:rPr>
              <a:t>é</a:t>
            </a:r>
            <a:r>
              <a:rPr lang="fr-FR" altLang="fr-FR" sz="2800" b="1" dirty="0">
                <a:solidFill>
                  <a:schemeClr val="bg1"/>
                </a:solidFill>
              </a:rPr>
              <a:t>tat d’avancement</a:t>
            </a:r>
            <a:br>
              <a:rPr lang="fr-FR" altLang="fr-FR" sz="2800" b="1" dirty="0">
                <a:solidFill>
                  <a:schemeClr val="bg1"/>
                </a:solidFill>
              </a:rPr>
            </a:br>
            <a:r>
              <a:rPr lang="fr-FR" altLang="fr-FR" sz="2000" dirty="0">
                <a:solidFill>
                  <a:schemeClr val="bg1"/>
                </a:solidFill>
              </a:rPr>
              <a:t>Conseil communal – 25 02 2021</a:t>
            </a:r>
            <a:br>
              <a:rPr lang="fr-FR" altLang="fr-FR" sz="3200" b="1" dirty="0">
                <a:solidFill>
                  <a:schemeClr val="bg1"/>
                </a:solidFill>
              </a:rPr>
            </a:br>
            <a:endParaRPr lang="fr-FR" altLang="fr-FR" sz="1800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C0710-EE4A-45CF-8E23-90FDE13A4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648698" cy="1473836"/>
          </a:xfrm>
          <a:prstGeom prst="rect">
            <a:avLst/>
          </a:prstGeom>
        </p:spPr>
      </p:pic>
      <p:sp>
        <p:nvSpPr>
          <p:cNvPr id="19" name="Rectangle à coins arrondis 5">
            <a:extLst>
              <a:ext uri="{FF2B5EF4-FFF2-40B4-BE49-F238E27FC236}">
                <a16:creationId xmlns:a16="http://schemas.microsoft.com/office/drawing/2014/main" id="{7FCDD5F0-BB19-4A23-84F3-EEF6307EF14E}"/>
              </a:ext>
            </a:extLst>
          </p:cNvPr>
          <p:cNvSpPr/>
          <p:nvPr/>
        </p:nvSpPr>
        <p:spPr>
          <a:xfrm>
            <a:off x="234521" y="1707388"/>
            <a:ext cx="2949049" cy="381642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 dirty="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9FC2B4-BBB9-4666-B676-D855C91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21" y="1556792"/>
            <a:ext cx="29693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fr-FR" altLang="fr-FR" sz="2400" b="1" kern="0" dirty="0">
                <a:solidFill>
                  <a:schemeClr val="tx1"/>
                </a:solidFill>
              </a:rPr>
              <a:t>Axe </a:t>
            </a:r>
            <a:r>
              <a:rPr lang="fr-FR" altLang="fr-FR" sz="2400" b="1" kern="0" dirty="0" err="1">
                <a:solidFill>
                  <a:schemeClr val="tx1"/>
                </a:solidFill>
              </a:rPr>
              <a:t>EnR</a:t>
            </a:r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grpSp>
        <p:nvGrpSpPr>
          <p:cNvPr id="30" name="Groupe 11">
            <a:extLst>
              <a:ext uri="{FF2B5EF4-FFF2-40B4-BE49-F238E27FC236}">
                <a16:creationId xmlns:a16="http://schemas.microsoft.com/office/drawing/2014/main" id="{ED58ECA7-5F4E-4368-8692-5844BA8E852C}"/>
              </a:ext>
            </a:extLst>
          </p:cNvPr>
          <p:cNvGrpSpPr>
            <a:grpSpLocks/>
          </p:cNvGrpSpPr>
          <p:nvPr/>
        </p:nvGrpSpPr>
        <p:grpSpPr bwMode="auto">
          <a:xfrm>
            <a:off x="3361739" y="2348880"/>
            <a:ext cx="5102590" cy="1442635"/>
            <a:chOff x="256463" y="1828799"/>
            <a:chExt cx="1471346" cy="2235200"/>
          </a:xfrm>
        </p:grpSpPr>
        <p:sp>
          <p:nvSpPr>
            <p:cNvPr id="34" name="Arrondir un rectangle avec un coin du même côté 12">
              <a:extLst>
                <a:ext uri="{FF2B5EF4-FFF2-40B4-BE49-F238E27FC236}">
                  <a16:creationId xmlns:a16="http://schemas.microsoft.com/office/drawing/2014/main" id="{27C89FB0-6472-4662-9F2D-B7C31DF0CFD3}"/>
                </a:ext>
              </a:extLst>
            </p:cNvPr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ndir un rectangle avec un coin du même côté 4">
              <a:extLst>
                <a:ext uri="{FF2B5EF4-FFF2-40B4-BE49-F238E27FC236}">
                  <a16:creationId xmlns:a16="http://schemas.microsoft.com/office/drawing/2014/main" id="{4A273B08-BB98-445C-8137-8AAF76CBC0FB}"/>
                </a:ext>
              </a:extLst>
            </p:cNvPr>
            <p:cNvSpPr/>
            <p:nvPr/>
          </p:nvSpPr>
          <p:spPr>
            <a:xfrm>
              <a:off x="302492" y="1863097"/>
              <a:ext cx="1379289" cy="215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sz="4400" b="1" dirty="0">
                <a:latin typeface="Corbel" pitchFamily="34" charset="0"/>
              </a:endParaRPr>
            </a:p>
          </p:txBody>
        </p:sp>
      </p:grpSp>
      <p:sp>
        <p:nvSpPr>
          <p:cNvPr id="33" name="Arrondir un rectangle avec un coin du même côté 4">
            <a:extLst>
              <a:ext uri="{FF2B5EF4-FFF2-40B4-BE49-F238E27FC236}">
                <a16:creationId xmlns:a16="http://schemas.microsoft.com/office/drawing/2014/main" id="{07779527-90A3-41B5-A5DC-308F58156A58}"/>
              </a:ext>
            </a:extLst>
          </p:cNvPr>
          <p:cNvSpPr/>
          <p:nvPr/>
        </p:nvSpPr>
        <p:spPr bwMode="auto">
          <a:xfrm>
            <a:off x="3563888" y="2095614"/>
            <a:ext cx="4706694" cy="1514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3152" tIns="274320" rIns="73152" bIns="156464" spcCol="1270"/>
          <a:lstStyle/>
          <a:p>
            <a:pPr algn="ctr">
              <a:spcAft>
                <a:spcPct val="35000"/>
              </a:spcAft>
              <a:defRPr/>
            </a:pPr>
            <a:r>
              <a:rPr lang="fr-FR" sz="3400" b="1" dirty="0">
                <a:latin typeface="Corbel" pitchFamily="34" charset="0"/>
              </a:rPr>
              <a:t>EnR1</a:t>
            </a:r>
          </a:p>
          <a:p>
            <a:pPr algn="ctr">
              <a:spcAft>
                <a:spcPct val="3500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orbel" pitchFamily="34" charset="0"/>
              </a:rPr>
              <a:t>Soutien aux grands projets de production renouvelable sur le territoire</a:t>
            </a:r>
            <a:endParaRPr lang="fr-FR" sz="2000" b="1" dirty="0">
              <a:solidFill>
                <a:schemeClr val="tx1"/>
              </a:solidFill>
              <a:latin typeface="Corbel" pitchFamily="34" charset="0"/>
            </a:endParaRPr>
          </a:p>
        </p:txBody>
      </p:sp>
      <p:grpSp>
        <p:nvGrpSpPr>
          <p:cNvPr id="51" name="Groupe 17">
            <a:extLst>
              <a:ext uri="{FF2B5EF4-FFF2-40B4-BE49-F238E27FC236}">
                <a16:creationId xmlns:a16="http://schemas.microsoft.com/office/drawing/2014/main" id="{B0695A4B-8100-4BFC-BF5A-1812FEBC76FB}"/>
              </a:ext>
            </a:extLst>
          </p:cNvPr>
          <p:cNvGrpSpPr>
            <a:grpSpLocks/>
          </p:cNvGrpSpPr>
          <p:nvPr/>
        </p:nvGrpSpPr>
        <p:grpSpPr bwMode="auto">
          <a:xfrm>
            <a:off x="3341461" y="3948766"/>
            <a:ext cx="2212267" cy="1763676"/>
            <a:chOff x="3493426" y="1828799"/>
            <a:chExt cx="1471346" cy="2235200"/>
          </a:xfrm>
        </p:grpSpPr>
        <p:sp>
          <p:nvSpPr>
            <p:cNvPr id="52" name="Arrondir un rectangle avec un coin du même côté 18">
              <a:extLst>
                <a:ext uri="{FF2B5EF4-FFF2-40B4-BE49-F238E27FC236}">
                  <a16:creationId xmlns:a16="http://schemas.microsoft.com/office/drawing/2014/main" id="{59C3882E-D08B-42C7-96A0-3DFB0E3EE2A8}"/>
                </a:ext>
              </a:extLst>
            </p:cNvPr>
            <p:cNvSpPr/>
            <p:nvPr/>
          </p:nvSpPr>
          <p:spPr>
            <a:xfrm rot="10800000">
              <a:off x="3493426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rrondir un rectangle avec un coin du même côté 4">
              <a:extLst>
                <a:ext uri="{FF2B5EF4-FFF2-40B4-BE49-F238E27FC236}">
                  <a16:creationId xmlns:a16="http://schemas.microsoft.com/office/drawing/2014/main" id="{995289DB-FE0D-4DB3-AEEE-88496E8B7500}"/>
                </a:ext>
              </a:extLst>
            </p:cNvPr>
            <p:cNvSpPr/>
            <p:nvPr/>
          </p:nvSpPr>
          <p:spPr>
            <a:xfrm>
              <a:off x="3539455" y="1851183"/>
              <a:ext cx="1379289" cy="2167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EnR2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schemeClr val="tx1"/>
                  </a:solidFill>
                  <a:latin typeface="Corbel" pitchFamily="34" charset="0"/>
                </a:rPr>
                <a:t>Achats groupés</a:t>
              </a:r>
              <a:endParaRPr lang="fr-FR" b="1" dirty="0">
                <a:latin typeface="Corbel" pitchFamily="34" charset="0"/>
              </a:endParaRPr>
            </a:p>
          </p:txBody>
        </p:sp>
      </p:grpSp>
      <p:grpSp>
        <p:nvGrpSpPr>
          <p:cNvPr id="54" name="Groupe 20">
            <a:extLst>
              <a:ext uri="{FF2B5EF4-FFF2-40B4-BE49-F238E27FC236}">
                <a16:creationId xmlns:a16="http://schemas.microsoft.com/office/drawing/2014/main" id="{000FB391-DBBC-4893-BF77-27696EC3648D}"/>
              </a:ext>
            </a:extLst>
          </p:cNvPr>
          <p:cNvGrpSpPr>
            <a:grpSpLocks/>
          </p:cNvGrpSpPr>
          <p:nvPr/>
        </p:nvGrpSpPr>
        <p:grpSpPr bwMode="auto">
          <a:xfrm>
            <a:off x="5711458" y="3744708"/>
            <a:ext cx="2752872" cy="1943926"/>
            <a:chOff x="4985766" y="-398469"/>
            <a:chExt cx="1471346" cy="4490273"/>
          </a:xfrm>
        </p:grpSpPr>
        <p:sp>
          <p:nvSpPr>
            <p:cNvPr id="55" name="Arrondir un rectangle avec un coin du même côté 21">
              <a:extLst>
                <a:ext uri="{FF2B5EF4-FFF2-40B4-BE49-F238E27FC236}">
                  <a16:creationId xmlns:a16="http://schemas.microsoft.com/office/drawing/2014/main" id="{76A27DE7-D126-43D8-BE47-2F5798079940}"/>
                </a:ext>
              </a:extLst>
            </p:cNvPr>
            <p:cNvSpPr/>
            <p:nvPr/>
          </p:nvSpPr>
          <p:spPr>
            <a:xfrm rot="10800000">
              <a:off x="4985766" y="-25545"/>
              <a:ext cx="1471346" cy="411734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Arrondir un rectangle avec un coin du même côté 4">
              <a:extLst>
                <a:ext uri="{FF2B5EF4-FFF2-40B4-BE49-F238E27FC236}">
                  <a16:creationId xmlns:a16="http://schemas.microsoft.com/office/drawing/2014/main" id="{F89CB1B9-CBFC-45B5-B4A7-166C0B9BC4CB}"/>
                </a:ext>
              </a:extLst>
            </p:cNvPr>
            <p:cNvSpPr/>
            <p:nvPr/>
          </p:nvSpPr>
          <p:spPr>
            <a:xfrm>
              <a:off x="5009009" y="-398469"/>
              <a:ext cx="1379289" cy="32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3400" b="1" dirty="0">
                  <a:latin typeface="Corbel" pitchFamily="34" charset="0"/>
                </a:rPr>
                <a:t>EnR3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Installer des </a:t>
              </a:r>
              <a:r>
                <a:rPr lang="fr-FR" sz="2000" b="1" dirty="0" err="1">
                  <a:solidFill>
                    <a:schemeClr val="tx1"/>
                  </a:solidFill>
                  <a:latin typeface="Corbel" pitchFamily="34" charset="0"/>
                </a:rPr>
                <a:t>EnR</a:t>
              </a:r>
              <a:r>
                <a:rPr lang="fr-FR" sz="2000" b="1" dirty="0">
                  <a:solidFill>
                    <a:schemeClr val="tx1"/>
                  </a:solidFill>
                  <a:latin typeface="Corbel" pitchFamily="34" charset="0"/>
                </a:rPr>
                <a:t> sur les bâtiments communaux</a:t>
              </a:r>
              <a:endParaRPr lang="fr-FR" dirty="0">
                <a:latin typeface="Corbel" pitchFamily="34" charset="0"/>
              </a:endParaRPr>
            </a:p>
          </p:txBody>
        </p:sp>
      </p:grpSp>
      <p:pic>
        <p:nvPicPr>
          <p:cNvPr id="2050" name="Picture 2" descr="C'est quoi les éoliennes ? - 1 jour, 1 question | Lumni">
            <a:extLst>
              <a:ext uri="{FF2B5EF4-FFF2-40B4-BE49-F238E27FC236}">
                <a16:creationId xmlns:a16="http://schemas.microsoft.com/office/drawing/2014/main" id="{DB4F6993-3368-406C-B278-65DF1657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08" y="1522145"/>
            <a:ext cx="1621889" cy="1621889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nd De Protection De L'environnement De Production D'énergie Solaire  Photovoltaïque, Appartement, Peinte à La Main, Dessin Animé Image de fond  pour le téléchargement gratuit">
            <a:extLst>
              <a:ext uri="{FF2B5EF4-FFF2-40B4-BE49-F238E27FC236}">
                <a16:creationId xmlns:a16="http://schemas.microsoft.com/office/drawing/2014/main" id="{8DF6192E-C1FC-40F6-9C0E-001BAE1C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65" y="4792340"/>
            <a:ext cx="1252042" cy="1768758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Les groupements d'achats plébiscités par les PME">
            <a:extLst>
              <a:ext uri="{FF2B5EF4-FFF2-40B4-BE49-F238E27FC236}">
                <a16:creationId xmlns:a16="http://schemas.microsoft.com/office/drawing/2014/main" id="{6638C417-DAF2-4E84-863A-DE8A5096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45" y="5080825"/>
            <a:ext cx="1809550" cy="1392506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Energie Renouvelable Vectoriels et illustrations libres de droits -  iStock">
            <a:extLst>
              <a:ext uri="{FF2B5EF4-FFF2-40B4-BE49-F238E27FC236}">
                <a16:creationId xmlns:a16="http://schemas.microsoft.com/office/drawing/2014/main" id="{4D9B9833-42E5-4919-BD0E-EC1571E9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875">
            <a:off x="167453" y="218367"/>
            <a:ext cx="1571661" cy="1571661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E6C5FBAA-78DA-44AA-AC4B-A3568600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2146"/>
            <a:ext cx="2827040" cy="39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Encourager le déploiement des énergies </a:t>
            </a: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Renouvelables locales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fr-FR" sz="1800" kern="0" dirty="0">
                <a:solidFill>
                  <a:schemeClr val="tx1"/>
                </a:solidFill>
              </a:rPr>
              <a:t>Réduire la dépendance aux énergies fossiles</a:t>
            </a:r>
          </a:p>
          <a:p>
            <a:pPr eaLnBrk="1" hangingPunct="1"/>
            <a:endParaRPr lang="fr-FR" altLang="fr-FR" sz="1800" kern="0" dirty="0">
              <a:solidFill>
                <a:schemeClr val="tx1"/>
              </a:solidFill>
            </a:endParaRPr>
          </a:p>
          <a:p>
            <a:pPr eaLnBrk="1" hangingPunct="1"/>
            <a:br>
              <a:rPr lang="fr-FR" altLang="fr-FR" sz="2400" b="1" kern="0" dirty="0">
                <a:solidFill>
                  <a:schemeClr val="tx1"/>
                </a:solidFill>
              </a:rPr>
            </a:br>
            <a:endParaRPr lang="fr-FR" altLang="fr-FR" sz="1800" kern="0" dirty="0">
              <a:solidFill>
                <a:schemeClr val="bg1"/>
              </a:solidFill>
            </a:endParaRPr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0BF434C7-F6B5-48E6-B3D7-3B9510A5312A}"/>
              </a:ext>
            </a:extLst>
          </p:cNvPr>
          <p:cNvSpPr/>
          <p:nvPr/>
        </p:nvSpPr>
        <p:spPr>
          <a:xfrm>
            <a:off x="4803750" y="2534468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DB33FBA7-6A85-4207-9E91-B74C45D33E02}"/>
              </a:ext>
            </a:extLst>
          </p:cNvPr>
          <p:cNvSpPr/>
          <p:nvPr/>
        </p:nvSpPr>
        <p:spPr>
          <a:xfrm>
            <a:off x="5022917" y="4291813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Étoile : 5 branches 30">
            <a:extLst>
              <a:ext uri="{FF2B5EF4-FFF2-40B4-BE49-F238E27FC236}">
                <a16:creationId xmlns:a16="http://schemas.microsoft.com/office/drawing/2014/main" id="{A705470A-89D3-44E6-B326-62BC629C29DC}"/>
              </a:ext>
            </a:extLst>
          </p:cNvPr>
          <p:cNvSpPr/>
          <p:nvPr/>
        </p:nvSpPr>
        <p:spPr>
          <a:xfrm>
            <a:off x="7693055" y="4125809"/>
            <a:ext cx="432048" cy="332237"/>
          </a:xfrm>
          <a:prstGeom prst="star5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073282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2">
            <a:hueOff val="0"/>
            <a:satOff val="0"/>
            <a:lumOff val="0"/>
            <a:alphaOff val="0"/>
          </a:schemeClr>
        </a:fillRef>
        <a:effectRef idx="2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10726</TotalTime>
  <Words>854</Words>
  <Application>Microsoft Office PowerPoint</Application>
  <PresentationFormat>Affichage à l'écran (4:3)</PresentationFormat>
  <Paragraphs>313</Paragraphs>
  <Slides>20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Bahnschrift Condensed</vt:lpstr>
      <vt:lpstr>Corbel</vt:lpstr>
      <vt:lpstr>Times</vt:lpstr>
      <vt:lpstr>Times New Roman</vt:lpstr>
      <vt:lpstr>Wingdings</vt:lpstr>
      <vt:lpstr>Nouvelle présentation</vt:lpstr>
      <vt:lpstr>Image bitmap</vt:lpstr>
      <vt:lpstr>Rapport annuel énergie Conseil communal – 25 02 2021 </vt:lpstr>
      <vt:lpstr>Présentation PowerPoint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PLAN éNERGIE CLIMAT état d’avancement Conseil communal – 25 02 2021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</vt:lpstr>
    </vt:vector>
  </TitlesOfParts>
  <Company>Réseau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Energie : des enjeux graves au cœur de l’actualité</dc:title>
  <dc:creator>Lio</dc:creator>
  <cp:lastModifiedBy>Clément Cassart</cp:lastModifiedBy>
  <cp:revision>774</cp:revision>
  <cp:lastPrinted>2007-01-18T19:15:16Z</cp:lastPrinted>
  <dcterms:modified xsi:type="dcterms:W3CDTF">2021-02-25T14:19:49Z</dcterms:modified>
</cp:coreProperties>
</file>